
<file path=[Content_Types].xml><?xml version="1.0" encoding="utf-8"?>
<Types xmlns="http://schemas.openxmlformats.org/package/2006/content-types">
  <Default ContentType="image/jpeg" Extension="jfif"/>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2" r:id="rId3"/>
    <p:sldId id="258" r:id="rId4"/>
    <p:sldId id="271" r:id="rId5"/>
    <p:sldId id="270" r:id="rId6"/>
    <p:sldId id="257" r:id="rId7"/>
    <p:sldId id="259" r:id="rId8"/>
    <p:sldId id="260" r:id="rId9"/>
    <p:sldId id="261" r:id="rId10"/>
    <p:sldId id="262" r:id="rId11"/>
    <p:sldId id="263" r:id="rId12"/>
    <p:sldId id="264" r:id="rId13"/>
    <p:sldId id="265" r:id="rId14"/>
    <p:sldId id="266" r:id="rId15"/>
    <p:sldId id="267" r:id="rId16"/>
    <p:sldId id="268" r:id="rId17"/>
    <p:sldId id="269" r:id="rId18"/>
    <p:sldId id="272" r:id="rId19"/>
    <p:sldId id="275" r:id="rId20"/>
    <p:sldId id="274" r:id="rId21"/>
    <p:sldId id="276" r:id="rId22"/>
    <p:sldId id="277" r:id="rId23"/>
    <p:sldId id="278" r:id="rId24"/>
    <p:sldId id="279" r:id="rId25"/>
    <p:sldId id="280" r:id="rId26"/>
    <p:sldId id="281" r:id="rId27"/>
    <p:sldId id="28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9" autoAdjust="0"/>
    <p:restoredTop sz="94660"/>
  </p:normalViewPr>
  <p:slideViewPr>
    <p:cSldViewPr snapToGrid="0">
      <p:cViewPr varScale="1">
        <p:scale>
          <a:sx n="72" d="100"/>
          <a:sy n="72" d="100"/>
        </p:scale>
        <p:origin x="6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E7A3E-6EA3-438C-A057-31EE3D27AB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C03F525-8723-444F-B17B-B61785B1F8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105F8C4-EF34-4582-9824-808D4DB0B5B8}"/>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5" name="Footer Placeholder 4">
            <a:extLst>
              <a:ext uri="{FF2B5EF4-FFF2-40B4-BE49-F238E27FC236}">
                <a16:creationId xmlns:a16="http://schemas.microsoft.com/office/drawing/2014/main" id="{B742F94A-D290-4F60-B0F8-509282D6A1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0E862-9F70-49B0-8B28-BF27E07204FA}"/>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407313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B48A5-7623-414C-A55D-0BED0F340B1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5F5EFA-9EC1-4F32-BFE7-1BDB09D970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5A1FF7-DA19-4A8C-8B25-20A476371B98}"/>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5" name="Footer Placeholder 4">
            <a:extLst>
              <a:ext uri="{FF2B5EF4-FFF2-40B4-BE49-F238E27FC236}">
                <a16:creationId xmlns:a16="http://schemas.microsoft.com/office/drawing/2014/main" id="{C603EDE7-71B0-475E-BBD2-095D7B8D07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17B4FB-D8EB-4771-8AB2-B01E56268544}"/>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2944980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E71056-5BED-43C9-9D0E-23E98DF779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B28931-5C1C-440F-B9E7-2D9B35ECFC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3FC4C7-4618-44BE-A9EC-3381CBBD878A}"/>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5" name="Footer Placeholder 4">
            <a:extLst>
              <a:ext uri="{FF2B5EF4-FFF2-40B4-BE49-F238E27FC236}">
                <a16:creationId xmlns:a16="http://schemas.microsoft.com/office/drawing/2014/main" id="{53F9A9ED-3C17-4E17-8CE8-241DE8E404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4DBC52-339F-401B-98CD-078D19AA248B}"/>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2363405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92671-E0C4-43C5-9D12-491CF28A09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1F861F-2A1B-4048-82D1-ABA63CDB5B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F29E33-19D3-4805-8716-DB94F018D30A}"/>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5" name="Footer Placeholder 4">
            <a:extLst>
              <a:ext uri="{FF2B5EF4-FFF2-40B4-BE49-F238E27FC236}">
                <a16:creationId xmlns:a16="http://schemas.microsoft.com/office/drawing/2014/main" id="{D46C1B6E-153A-489C-8049-EEA39B057F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84CEF1-FA96-4506-97B8-A00A414F57A3}"/>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3512875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48DA5-E117-494B-9745-4EBB451475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6257D4-B56B-4D69-B059-9797838A26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C5E504-0A45-46C9-9426-33FD61EB0ED1}"/>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5" name="Footer Placeholder 4">
            <a:extLst>
              <a:ext uri="{FF2B5EF4-FFF2-40B4-BE49-F238E27FC236}">
                <a16:creationId xmlns:a16="http://schemas.microsoft.com/office/drawing/2014/main" id="{7C2A1BAF-CC20-4BE6-A9B2-BCED38B392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7CC4D5-DDBD-4877-8DF4-6B6F5AD1A1C7}"/>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3019643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3A150-506A-472F-8C3B-6E4FA640F4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EA404E-A75F-45E8-92CF-4FF2BC4EB2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BBEC42-E103-40E7-A6A7-9070F6CD9A8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1ADDA5-573B-4DFB-A974-9CB426CAF242}"/>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6" name="Footer Placeholder 5">
            <a:extLst>
              <a:ext uri="{FF2B5EF4-FFF2-40B4-BE49-F238E27FC236}">
                <a16:creationId xmlns:a16="http://schemas.microsoft.com/office/drawing/2014/main" id="{E9284FBA-1F9B-4828-8EFB-E6CEBDCE79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547811-921E-4FE8-BF3C-22305381ECE5}"/>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1355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1647-2779-4C57-8A6F-6DEF6E0A84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2054819-5512-4F36-A90F-3ECFCBF9BE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EEF5BE-F982-4F20-A252-01FB767899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664D00-194C-489E-B301-723E89797C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E91D8E-3FDB-4589-A9CF-5A084DAF9B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81E48B-0D28-44A3-B3AD-8DD4FAA65314}"/>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8" name="Footer Placeholder 7">
            <a:extLst>
              <a:ext uri="{FF2B5EF4-FFF2-40B4-BE49-F238E27FC236}">
                <a16:creationId xmlns:a16="http://schemas.microsoft.com/office/drawing/2014/main" id="{A6632083-9981-4FC8-9A48-F8F5DDAE2D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C4B5883-8A14-404C-B46D-7220A4D275F0}"/>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43378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48988-96F7-4E2F-8C58-411B673494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2FAC4A2-4F4C-4CBD-BD7E-5F6721071C4C}"/>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4" name="Footer Placeholder 3">
            <a:extLst>
              <a:ext uri="{FF2B5EF4-FFF2-40B4-BE49-F238E27FC236}">
                <a16:creationId xmlns:a16="http://schemas.microsoft.com/office/drawing/2014/main" id="{4371FDED-DC56-4E4F-A985-A8028080E8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D3F89F-C4F6-4946-80F8-88A19481BDAD}"/>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1508949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C32123D-2748-499D-B999-EF2CAC89A7B5}"/>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3" name="Footer Placeholder 2">
            <a:extLst>
              <a:ext uri="{FF2B5EF4-FFF2-40B4-BE49-F238E27FC236}">
                <a16:creationId xmlns:a16="http://schemas.microsoft.com/office/drawing/2014/main" id="{2EAEC06A-D557-4188-B254-03CB6F2CA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1630AD3-2A1C-4C5C-9AFE-A13A60E81A1F}"/>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1445012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644C6-9A27-43FB-8414-13F60053E7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7A8296-B0BD-47E6-B9B5-461777F200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503D539-C414-4F30-9650-5B91DD85D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3B1FD2-6640-4671-8F9F-55CC15BBD28A}"/>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6" name="Footer Placeholder 5">
            <a:extLst>
              <a:ext uri="{FF2B5EF4-FFF2-40B4-BE49-F238E27FC236}">
                <a16:creationId xmlns:a16="http://schemas.microsoft.com/office/drawing/2014/main" id="{5EE83339-DA86-49BF-A5AA-79522DE1C4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C4D9F1-BC2A-488E-AC0B-874F0DB9EC3A}"/>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3572475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EA10A-FEF5-4450-A6F4-E43AFF0316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9A6AA6-BCB9-4BC5-B425-0204CDD21D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3848F9-070C-4BDF-86A0-5BD65776C6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392AFA-B7D4-45C2-A494-122509E81B39}"/>
              </a:ext>
            </a:extLst>
          </p:cNvPr>
          <p:cNvSpPr>
            <a:spLocks noGrp="1"/>
          </p:cNvSpPr>
          <p:nvPr>
            <p:ph type="dt" sz="half" idx="10"/>
          </p:nvPr>
        </p:nvSpPr>
        <p:spPr/>
        <p:txBody>
          <a:bodyPr/>
          <a:lstStyle/>
          <a:p>
            <a:fld id="{B6AA592A-35E5-4218-9B50-14FE8E6C625C}" type="datetimeFigureOut">
              <a:rPr lang="en-US" smtClean="0"/>
              <a:t>9/12/2023</a:t>
            </a:fld>
            <a:endParaRPr lang="en-US"/>
          </a:p>
        </p:txBody>
      </p:sp>
      <p:sp>
        <p:nvSpPr>
          <p:cNvPr id="6" name="Footer Placeholder 5">
            <a:extLst>
              <a:ext uri="{FF2B5EF4-FFF2-40B4-BE49-F238E27FC236}">
                <a16:creationId xmlns:a16="http://schemas.microsoft.com/office/drawing/2014/main" id="{2E264269-BB94-45E3-9D35-E8E3BEA83B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F856D2-CCBE-45D4-A1AF-4C1D329706CF}"/>
              </a:ext>
            </a:extLst>
          </p:cNvPr>
          <p:cNvSpPr>
            <a:spLocks noGrp="1"/>
          </p:cNvSpPr>
          <p:nvPr>
            <p:ph type="sldNum" sz="quarter" idx="12"/>
          </p:nvPr>
        </p:nvSpPr>
        <p:spPr/>
        <p:txBody>
          <a:bodyPr/>
          <a:lstStyle/>
          <a:p>
            <a:fld id="{75A1DC90-B1C0-4C52-A9BB-5C101328064F}" type="slidenum">
              <a:rPr lang="en-US" smtClean="0"/>
              <a:t>‹#›</a:t>
            </a:fld>
            <a:endParaRPr lang="en-US"/>
          </a:p>
        </p:txBody>
      </p:sp>
    </p:spTree>
    <p:extLst>
      <p:ext uri="{BB962C8B-B14F-4D97-AF65-F5344CB8AC3E}">
        <p14:creationId xmlns:p14="http://schemas.microsoft.com/office/powerpoint/2010/main" val="308221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E06606-F7CA-4255-98EC-49937759AF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FF2D22-1AB0-4558-BC24-A603F3876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E91CAF-207C-4C33-AFAD-EEB579ED60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AA592A-35E5-4218-9B50-14FE8E6C625C}" type="datetimeFigureOut">
              <a:rPr lang="en-US" smtClean="0"/>
              <a:t>9/12/2023</a:t>
            </a:fld>
            <a:endParaRPr lang="en-US"/>
          </a:p>
        </p:txBody>
      </p:sp>
      <p:sp>
        <p:nvSpPr>
          <p:cNvPr id="5" name="Footer Placeholder 4">
            <a:extLst>
              <a:ext uri="{FF2B5EF4-FFF2-40B4-BE49-F238E27FC236}">
                <a16:creationId xmlns:a16="http://schemas.microsoft.com/office/drawing/2014/main" id="{77B8C1AD-9A60-40E2-AE18-F0FD39746B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34ACC5-16AD-4B4B-A2F9-5B95803854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1DC90-B1C0-4C52-A9BB-5C101328064F}" type="slidenum">
              <a:rPr lang="en-US" smtClean="0"/>
              <a:t>‹#›</a:t>
            </a:fld>
            <a:endParaRPr lang="en-US"/>
          </a:p>
        </p:txBody>
      </p:sp>
    </p:spTree>
    <p:extLst>
      <p:ext uri="{BB962C8B-B14F-4D97-AF65-F5344CB8AC3E}">
        <p14:creationId xmlns:p14="http://schemas.microsoft.com/office/powerpoint/2010/main" val="1696937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arget="../media/image1.jpeg" Type="http://schemas.openxmlformats.org/officeDocument/2006/relationships/image"/><Relationship Id="rId1" Target="../slideLayouts/slideLayout7.xml" Type="http://schemas.openxmlformats.org/officeDocument/2006/relationships/slideLayout"/></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2" Target="../media/image11.jpeg" Type="http://schemas.openxmlformats.org/officeDocument/2006/relationships/image"/><Relationship Id="rId1" Target="../slideLayouts/slideLayout7.xml" Type="http://schemas.openxmlformats.org/officeDocument/2006/relationships/slideLayout"/></Relationships>
</file>

<file path=ppt/slides/_rels/slide1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arget="../media/image13.jpeg" Type="http://schemas.openxmlformats.org/officeDocument/2006/relationships/image"/><Relationship Id="rId1" Target="../slideLayouts/slideLayout7.xml" Type="http://schemas.openxmlformats.org/officeDocument/2006/relationships/slideLayout"/></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arget="../media/image18.jpeg" Type="http://schemas.openxmlformats.org/officeDocument/2006/relationships/image"/><Relationship Id="rId1" Target="../slideLayouts/slideLayout7.xml" Type="http://schemas.openxmlformats.org/officeDocument/2006/relationships/slideLayout"/></Relationships>
</file>

<file path=ppt/slides/_rels/slide26.xml.rels><?xml version="1.0" encoding="UTF-8" standalone="yes" ?><Relationships xmlns="http://schemas.openxmlformats.org/package/2006/relationships"><Relationship Id="rId2" Target="../media/image19.jpeg" Type="http://schemas.openxmlformats.org/officeDocument/2006/relationships/image"/><Relationship Id="rId1" Target="../slideLayouts/slideLayout7.xml" Type="http://schemas.openxmlformats.org/officeDocument/2006/relationships/slideLayout"/></Relationships>
</file>

<file path=ppt/slides/_rels/slide27.xml.rels><?xml version="1.0" encoding="UTF-8" standalone="yes" ?><Relationships xmlns="http://schemas.openxmlformats.org/package/2006/relationships"><Relationship Id="rId3" Target="../media/image21.jpg" Type="http://schemas.openxmlformats.org/officeDocument/2006/relationships/image"/><Relationship Id="rId2" Target="../media/image20.jpeg" Type="http://schemas.openxmlformats.org/officeDocument/2006/relationships/image"/><Relationship Id="rId1" Target="../slideLayouts/slideLayout7.xml" Type="http://schemas.openxmlformats.org/officeDocument/2006/relationships/slideLayout"/></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arget="../media/image4.jpeg" Type="http://schemas.openxmlformats.org/officeDocument/2006/relationships/image"/><Relationship Id="rId1" Target="../slideLayouts/slideLayout7.xml" Type="http://schemas.openxmlformats.org/officeDocument/2006/relationships/slideLayout"/></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52AF50-E991-4974-9445-3D45F95C66DD}"/>
              </a:ext>
            </a:extLst>
          </p:cNvPr>
          <p:cNvPicPr>
            <a:picLocks noChangeAspect="1"/>
          </p:cNvPicPr>
          <p:nvPr/>
        </p:nvPicPr>
        <p:blipFill>
          <a:blip r:embed="rId2"/>
          <a:stretch>
            <a:fillRect/>
          </a:stretch>
        </p:blipFill>
        <p:spPr>
          <a:xfrm>
            <a:off x="0" y="0"/>
            <a:ext cx="12192000" cy="6957391"/>
          </a:xfrm>
          <a:prstGeom prst="rect">
            <a:avLst/>
          </a:prstGeom>
        </p:spPr>
      </p:pic>
    </p:spTree>
    <p:extLst>
      <p:ext uri="{BB962C8B-B14F-4D97-AF65-F5344CB8AC3E}">
        <p14:creationId xmlns:p14="http://schemas.microsoft.com/office/powerpoint/2010/main" val="4027211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rotWithShape="1">
          <a:blip r:embed="rId2">
            <a:extLst>
              <a:ext uri="{28A0092B-C50C-407E-A947-70E740481C1C}">
                <a14:useLocalDpi xmlns:a14="http://schemas.microsoft.com/office/drawing/2010/main" val="0"/>
              </a:ext>
            </a:extLst>
          </a:blip>
          <a:srcRect l="4383" t="1409" r="6499" b="-469"/>
          <a:stretch/>
        </p:blipFill>
        <p:spPr>
          <a:xfrm>
            <a:off x="228600" y="266700"/>
            <a:ext cx="4648200" cy="4019550"/>
          </a:xfrm>
          <a:prstGeom prst="rect">
            <a:avLst/>
          </a:prstGeom>
        </p:spPr>
      </p:pic>
      <p:sp>
        <p:nvSpPr>
          <p:cNvPr id="24" name="TextBox 23">
            <a:extLst>
              <a:ext uri="{FF2B5EF4-FFF2-40B4-BE49-F238E27FC236}">
                <a16:creationId xmlns:a16="http://schemas.microsoft.com/office/drawing/2014/main" id="{BAFBA68D-19A3-4CE3-92EA-F9FC028CDB9A}"/>
              </a:ext>
            </a:extLst>
          </p:cNvPr>
          <p:cNvSpPr txBox="1"/>
          <p:nvPr/>
        </p:nvSpPr>
        <p:spPr>
          <a:xfrm>
            <a:off x="5067300" y="266700"/>
            <a:ext cx="6896100" cy="954107"/>
          </a:xfrm>
          <a:prstGeom prst="rect">
            <a:avLst/>
          </a:prstGeom>
          <a:noFill/>
        </p:spPr>
        <p:txBody>
          <a:bodyPr wrap="square">
            <a:spAutoFit/>
          </a:bodyPr>
          <a:lstStyle/>
          <a:p>
            <a:pPr algn="r"/>
            <a:r>
              <a:rPr lang="fa-IR" sz="2000" b="1" i="0" dirty="0">
                <a:solidFill>
                  <a:srgbClr val="079596"/>
                </a:solidFill>
                <a:effectLst/>
                <a:latin typeface="IRANSans"/>
                <a:cs typeface="B Titr" panose="00000700000000000000" pitchFamily="2" charset="-78"/>
              </a:rPr>
              <a:t>ویژگی‌های شخصیتی : اهل پیوند صمیمی/متنفر از تکرار کلمات/درون‌گرا</a:t>
            </a:r>
          </a:p>
          <a:p>
            <a:br>
              <a:rPr lang="fa-IR" dirty="0"/>
            </a:br>
            <a:endParaRPr lang="en-US" dirty="0"/>
          </a:p>
        </p:txBody>
      </p:sp>
      <p:sp>
        <p:nvSpPr>
          <p:cNvPr id="25" name="TextBox 24">
            <a:extLst>
              <a:ext uri="{FF2B5EF4-FFF2-40B4-BE49-F238E27FC236}">
                <a16:creationId xmlns:a16="http://schemas.microsoft.com/office/drawing/2014/main" id="{FC0E2C54-91BE-4275-AC4B-9959787314E3}"/>
              </a:ext>
            </a:extLst>
          </p:cNvPr>
          <p:cNvSpPr txBox="1"/>
          <p:nvPr/>
        </p:nvSpPr>
        <p:spPr>
          <a:xfrm>
            <a:off x="2019300" y="4230680"/>
            <a:ext cx="6096000" cy="2308324"/>
          </a:xfrm>
          <a:prstGeom prst="rect">
            <a:avLst/>
          </a:prstGeom>
          <a:noFill/>
        </p:spPr>
        <p:txBody>
          <a:bodyPr wrap="square">
            <a:spAutoFit/>
          </a:bodyPr>
          <a:lstStyle/>
          <a:p>
            <a:pPr algn="justLow" rtl="1"/>
            <a:r>
              <a:rPr lang="fa-IR" sz="2400" b="1" i="0" dirty="0">
                <a:solidFill>
                  <a:srgbClr val="292929"/>
                </a:solidFill>
                <a:effectLst/>
                <a:latin typeface="IRANSans"/>
                <a:cs typeface="B Mitra" panose="00000400000000000000" pitchFamily="2" charset="-78"/>
              </a:rPr>
              <a:t>الگوریتم  پنگوئن وظیفه شناسایی لینک های اسپم و سایت هایی را که برای بهبود رنکینگ خود بک‌لینک خریداری می‌کنند به عهده دارد. لینک های اسپم باعث می شدند کاربران با سرچ کردن به مقصد واقعی خود نرسند. مثلا با سرچ عنوان مورد نظر وارد جایی می شدند که به هیچ عنوان ارتباطی نداشت و از هدف دور می شدند. </a:t>
            </a:r>
            <a:endParaRPr lang="en-US" sz="2400" b="1" dirty="0">
              <a:cs typeface="B Mitra" panose="00000400000000000000" pitchFamily="2" charset="-78"/>
            </a:endParaRPr>
          </a:p>
        </p:txBody>
      </p:sp>
      <p:sp>
        <p:nvSpPr>
          <p:cNvPr id="26" name="TextBox 25">
            <a:extLst>
              <a:ext uri="{FF2B5EF4-FFF2-40B4-BE49-F238E27FC236}">
                <a16:creationId xmlns:a16="http://schemas.microsoft.com/office/drawing/2014/main" id="{C79E5BF2-C181-4385-A1D1-44A2C299644F}"/>
              </a:ext>
            </a:extLst>
          </p:cNvPr>
          <p:cNvSpPr txBox="1"/>
          <p:nvPr/>
        </p:nvSpPr>
        <p:spPr>
          <a:xfrm>
            <a:off x="5867400" y="2319399"/>
            <a:ext cx="6096000" cy="369332"/>
          </a:xfrm>
          <a:prstGeom prst="rect">
            <a:avLst/>
          </a:prstGeom>
          <a:noFill/>
        </p:spPr>
        <p:txBody>
          <a:bodyPr wrap="square">
            <a:spAutoFit/>
          </a:bodyPr>
          <a:lstStyle/>
          <a:p>
            <a:pPr algn="r" rtl="1"/>
            <a:r>
              <a:rPr lang="fa-IR" b="1" i="0" dirty="0">
                <a:solidFill>
                  <a:srgbClr val="000000"/>
                </a:solidFill>
                <a:effectLst/>
                <a:latin typeface="IRANSans"/>
                <a:cs typeface="B Titr" panose="00000700000000000000" pitchFamily="2" charset="-78"/>
              </a:rPr>
              <a:t>مبارزه‌ی پنگوئن با لینک‌سازی اسپم یا </a:t>
            </a:r>
            <a:r>
              <a:rPr lang="en-US" b="1" i="0" dirty="0">
                <a:solidFill>
                  <a:srgbClr val="000000"/>
                </a:solidFill>
                <a:effectLst/>
                <a:latin typeface="IRANSans"/>
                <a:cs typeface="B Titr" panose="00000700000000000000" pitchFamily="2" charset="-78"/>
              </a:rPr>
              <a:t>link schemes</a:t>
            </a:r>
          </a:p>
        </p:txBody>
      </p:sp>
      <p:sp>
        <p:nvSpPr>
          <p:cNvPr id="27" name="TextBox 26">
            <a:extLst>
              <a:ext uri="{FF2B5EF4-FFF2-40B4-BE49-F238E27FC236}">
                <a16:creationId xmlns:a16="http://schemas.microsoft.com/office/drawing/2014/main" id="{89DA548A-97DE-4CE7-B0C7-E9D8FEE1A4F8}"/>
              </a:ext>
            </a:extLst>
          </p:cNvPr>
          <p:cNvSpPr txBox="1"/>
          <p:nvPr/>
        </p:nvSpPr>
        <p:spPr>
          <a:xfrm>
            <a:off x="5867400" y="3035891"/>
            <a:ext cx="6096000" cy="369332"/>
          </a:xfrm>
          <a:prstGeom prst="rect">
            <a:avLst/>
          </a:prstGeom>
          <a:noFill/>
        </p:spPr>
        <p:txBody>
          <a:bodyPr wrap="square">
            <a:spAutoFit/>
          </a:bodyPr>
          <a:lstStyle/>
          <a:p>
            <a:pPr algn="r" rtl="1"/>
            <a:r>
              <a:rPr lang="fa-IR" b="1" i="0" dirty="0">
                <a:solidFill>
                  <a:srgbClr val="000000"/>
                </a:solidFill>
                <a:effectLst/>
                <a:latin typeface="IRANSans"/>
                <a:cs typeface="B Titr" panose="00000700000000000000" pitchFamily="2" charset="-78"/>
              </a:rPr>
              <a:t>مبارزه‌ی پنگوئن با تکرار کلمات کلیدی یا </a:t>
            </a:r>
            <a:r>
              <a:rPr lang="en-US" b="1" i="0" dirty="0">
                <a:solidFill>
                  <a:srgbClr val="000000"/>
                </a:solidFill>
                <a:effectLst/>
                <a:latin typeface="IRANSans"/>
                <a:cs typeface="B Titr" panose="00000700000000000000" pitchFamily="2" charset="-78"/>
              </a:rPr>
              <a:t>Keyword Stuffing</a:t>
            </a:r>
          </a:p>
        </p:txBody>
      </p:sp>
    </p:spTree>
    <p:extLst>
      <p:ext uri="{BB962C8B-B14F-4D97-AF65-F5344CB8AC3E}">
        <p14:creationId xmlns:p14="http://schemas.microsoft.com/office/powerpoint/2010/main" val="37179824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5481" l="129" r="4102" t="63"/>
          <a:stretch/>
        </p:blipFill>
        <p:spPr>
          <a:xfrm>
            <a:off x="387862" y="106017"/>
            <a:ext cx="2050031" cy="3140766"/>
          </a:xfrm>
          <a:prstGeom prst="roundRect">
            <a:avLst/>
          </a:prstGeom>
        </p:spPr>
      </p:pic>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rotWithShape="1">
          <a:blip r:embed="rId3">
            <a:extLst>
              <a:ext uri="{28A0092B-C50C-407E-A947-70E740481C1C}">
                <a14:useLocalDpi xmlns:a14="http://schemas.microsoft.com/office/drawing/2010/main" val="0"/>
              </a:ext>
            </a:extLst>
          </a:blip>
          <a:srcRect b="4576" t="1"/>
          <a:stretch/>
        </p:blipFill>
        <p:spPr>
          <a:xfrm>
            <a:off x="2716696" y="437322"/>
            <a:ext cx="2050031" cy="2504661"/>
          </a:xfrm>
          <a:prstGeom prst="rect">
            <a:avLst/>
          </a:prstGeom>
        </p:spPr>
      </p:pic>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5241267" y="304800"/>
            <a:ext cx="2184008" cy="2637183"/>
          </a:xfrm>
          <a:prstGeom prst="rect">
            <a:avLst/>
          </a:prstGeom>
        </p:spPr>
      </p:pic>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7723615" y="304801"/>
            <a:ext cx="2184008" cy="2637182"/>
          </a:xfrm>
          <a:prstGeom prst="rect">
            <a:avLst/>
          </a:prstGeom>
        </p:spPr>
      </p:pic>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9743662" y="437322"/>
            <a:ext cx="2574267" cy="2504661"/>
          </a:xfrm>
          <a:prstGeom prst="rect">
            <a:avLst/>
          </a:prstGeom>
        </p:spPr>
      </p:pic>
      <p:sp>
        <p:nvSpPr>
          <p:cNvPr id="15" name="TextBox 14">
            <a:extLst>
              <a:ext uri="{FF2B5EF4-FFF2-40B4-BE49-F238E27FC236}">
                <a16:creationId xmlns:a16="http://schemas.microsoft.com/office/drawing/2014/main" id="{AD539C70-2FA5-4917-B239-CB3460928EA8}"/>
              </a:ext>
            </a:extLst>
          </p:cNvPr>
          <p:cNvSpPr txBox="1"/>
          <p:nvPr/>
        </p:nvSpPr>
        <p:spPr>
          <a:xfrm>
            <a:off x="775116" y="3062117"/>
            <a:ext cx="1275522" cy="369332"/>
          </a:xfrm>
          <a:prstGeom prst="rect">
            <a:avLst/>
          </a:prstGeom>
          <a:noFill/>
        </p:spPr>
        <p:txBody>
          <a:bodyPr wrap="square">
            <a:spAutoFit/>
          </a:bodyPr>
          <a:lstStyle/>
          <a:p>
            <a:pPr algn="l"/>
            <a:r>
              <a:rPr b="1" dirty="0" i="0" lang="en-US">
                <a:solidFill>
                  <a:srgbClr val="505D68"/>
                </a:solidFill>
                <a:effectLst/>
                <a:latin typeface="Ubuntu"/>
              </a:rPr>
              <a:t>1. Panda</a:t>
            </a:r>
          </a:p>
        </p:txBody>
      </p:sp>
      <p:sp>
        <p:nvSpPr>
          <p:cNvPr id="17" name="TextBox 16">
            <a:extLst>
              <a:ext uri="{FF2B5EF4-FFF2-40B4-BE49-F238E27FC236}">
                <a16:creationId xmlns:a16="http://schemas.microsoft.com/office/drawing/2014/main" id="{1B62DDCF-D047-4FD1-9BAD-77533709E7D3}"/>
              </a:ext>
            </a:extLst>
          </p:cNvPr>
          <p:cNvSpPr txBox="1"/>
          <p:nvPr/>
        </p:nvSpPr>
        <p:spPr>
          <a:xfrm>
            <a:off x="3111714" y="3039633"/>
            <a:ext cx="1448829" cy="369332"/>
          </a:xfrm>
          <a:prstGeom prst="rect">
            <a:avLst/>
          </a:prstGeom>
          <a:noFill/>
        </p:spPr>
        <p:txBody>
          <a:bodyPr wrap="square">
            <a:spAutoFit/>
          </a:bodyPr>
          <a:lstStyle/>
          <a:p>
            <a:pPr algn="l"/>
            <a:r>
              <a:rPr b="1" dirty="0" i="0" lang="en-US">
                <a:solidFill>
                  <a:srgbClr val="505D68"/>
                </a:solidFill>
                <a:effectLst/>
                <a:latin typeface="Ubuntu"/>
              </a:rPr>
              <a:t>2. Penguin</a:t>
            </a:r>
          </a:p>
        </p:txBody>
      </p:sp>
      <p:sp>
        <p:nvSpPr>
          <p:cNvPr id="19" name="TextBox 18">
            <a:extLst>
              <a:ext uri="{FF2B5EF4-FFF2-40B4-BE49-F238E27FC236}">
                <a16:creationId xmlns:a16="http://schemas.microsoft.com/office/drawing/2014/main" id="{E5F34043-312C-4C45-82A4-27656CA4F185}"/>
              </a:ext>
            </a:extLst>
          </p:cNvPr>
          <p:cNvSpPr txBox="1"/>
          <p:nvPr/>
        </p:nvSpPr>
        <p:spPr>
          <a:xfrm>
            <a:off x="5340170" y="3062117"/>
            <a:ext cx="1810003" cy="369332"/>
          </a:xfrm>
          <a:prstGeom prst="rect">
            <a:avLst/>
          </a:prstGeom>
          <a:noFill/>
        </p:spPr>
        <p:txBody>
          <a:bodyPr wrap="square">
            <a:spAutoFit/>
          </a:bodyPr>
          <a:lstStyle/>
          <a:p>
            <a:pPr algn="l"/>
            <a:r>
              <a:rPr b="1" dirty="0" i="0" lang="en-US">
                <a:solidFill>
                  <a:srgbClr val="505D68"/>
                </a:solidFill>
                <a:effectLst/>
                <a:latin typeface="Ubuntu"/>
              </a:rPr>
              <a:t>3. Hummingbird</a:t>
            </a:r>
          </a:p>
        </p:txBody>
      </p:sp>
      <p:sp>
        <p:nvSpPr>
          <p:cNvPr id="21" name="TextBox 20">
            <a:extLst>
              <a:ext uri="{FF2B5EF4-FFF2-40B4-BE49-F238E27FC236}">
                <a16:creationId xmlns:a16="http://schemas.microsoft.com/office/drawing/2014/main" id="{0230F331-0655-499A-A24B-9AC1D5F538EF}"/>
              </a:ext>
            </a:extLst>
          </p:cNvPr>
          <p:cNvSpPr txBox="1"/>
          <p:nvPr/>
        </p:nvSpPr>
        <p:spPr>
          <a:xfrm>
            <a:off x="8244119" y="3039633"/>
            <a:ext cx="1143000" cy="369332"/>
          </a:xfrm>
          <a:prstGeom prst="rect">
            <a:avLst/>
          </a:prstGeom>
          <a:noFill/>
        </p:spPr>
        <p:txBody>
          <a:bodyPr wrap="square">
            <a:spAutoFit/>
          </a:bodyPr>
          <a:lstStyle/>
          <a:p>
            <a:pPr algn="l"/>
            <a:r>
              <a:rPr b="1" dirty="0" i="0" lang="en-US">
                <a:solidFill>
                  <a:srgbClr val="505D68"/>
                </a:solidFill>
                <a:effectLst/>
                <a:latin typeface="Ubuntu"/>
              </a:rPr>
              <a:t>4. Pigeon</a:t>
            </a:r>
          </a:p>
        </p:txBody>
      </p:sp>
      <p:sp>
        <p:nvSpPr>
          <p:cNvPr id="23" name="TextBox 22">
            <a:extLst>
              <a:ext uri="{FF2B5EF4-FFF2-40B4-BE49-F238E27FC236}">
                <a16:creationId xmlns:a16="http://schemas.microsoft.com/office/drawing/2014/main" id="{CA0807F5-DD5A-4EB1-9531-74BB08C98A87}"/>
              </a:ext>
            </a:extLst>
          </p:cNvPr>
          <p:cNvSpPr txBox="1"/>
          <p:nvPr/>
        </p:nvSpPr>
        <p:spPr>
          <a:xfrm>
            <a:off x="10306380" y="3039633"/>
            <a:ext cx="1448829" cy="369332"/>
          </a:xfrm>
          <a:prstGeom prst="rect">
            <a:avLst/>
          </a:prstGeom>
          <a:noFill/>
        </p:spPr>
        <p:txBody>
          <a:bodyPr wrap="square">
            <a:spAutoFit/>
          </a:bodyPr>
          <a:lstStyle/>
          <a:p>
            <a:pPr algn="l"/>
            <a:r>
              <a:rPr b="1" dirty="0" i="0" lang="en-US">
                <a:solidFill>
                  <a:srgbClr val="505D68"/>
                </a:solidFill>
                <a:effectLst/>
                <a:latin typeface="Ubuntu"/>
              </a:rPr>
              <a:t>5. </a:t>
            </a:r>
            <a:r>
              <a:rPr b="1" dirty="0" err="1" i="0" lang="en-US">
                <a:solidFill>
                  <a:srgbClr val="505D68"/>
                </a:solidFill>
                <a:effectLst/>
                <a:latin typeface="Ubuntu"/>
              </a:rPr>
              <a:t>RankBrain</a:t>
            </a:r>
            <a:endParaRPr b="1" dirty="0" i="0" lang="en-US">
              <a:solidFill>
                <a:srgbClr val="505D68"/>
              </a:solidFill>
              <a:effectLst/>
              <a:latin typeface="Ubuntu"/>
            </a:endParaRPr>
          </a:p>
        </p:txBody>
      </p:sp>
      <p:sp>
        <p:nvSpPr>
          <p:cNvPr id="14" name="TextBox 13">
            <a:extLst>
              <a:ext uri="{FF2B5EF4-FFF2-40B4-BE49-F238E27FC236}">
                <a16:creationId xmlns:a16="http://schemas.microsoft.com/office/drawing/2014/main" id="{193FE163-1CAA-45B0-A7F7-4D9F010B0E80}"/>
              </a:ext>
            </a:extLst>
          </p:cNvPr>
          <p:cNvSpPr txBox="1"/>
          <p:nvPr/>
        </p:nvSpPr>
        <p:spPr>
          <a:xfrm>
            <a:off x="139576" y="3567989"/>
            <a:ext cx="2102580" cy="2862322"/>
          </a:xfrm>
          <a:prstGeom prst="rect">
            <a:avLst/>
          </a:prstGeom>
          <a:noFill/>
        </p:spPr>
        <p:txBody>
          <a:bodyPr wrap="square">
            <a:spAutoFit/>
          </a:bodyPr>
          <a:lstStyle/>
          <a:p>
            <a:pPr algn="justLow" rtl="1"/>
            <a:r>
              <a:rPr b="0" dirty="0" i="0" lang="fa-IR">
                <a:solidFill>
                  <a:srgbClr val="2D2D2D"/>
                </a:solidFill>
                <a:effectLst/>
                <a:latin typeface="triboon"/>
                <a:cs charset="-78" panose="00000700000000000000" pitchFamily="2" typeface="B Titr"/>
              </a:rPr>
              <a:t>هدف از این الگوریتم پایین آوردن رتبه سایت‌هایی است که محتوای بی‌کیفیت </a:t>
            </a:r>
            <a:r>
              <a:rPr dirty="0" lang="fa-IR">
                <a:solidFill>
                  <a:srgbClr val="2D2D2D"/>
                </a:solidFill>
                <a:latin typeface="triboon"/>
                <a:cs charset="-78" panose="00000700000000000000" pitchFamily="2" typeface="B Titr"/>
              </a:rPr>
              <a:t>دارند</a:t>
            </a:r>
            <a:r>
              <a:rPr dirty="0" lang="en-US">
                <a:solidFill>
                  <a:srgbClr val="2D2D2D"/>
                </a:solidFill>
                <a:latin typeface="triboon"/>
                <a:cs charset="-78" panose="00000700000000000000" pitchFamily="2" typeface="B Titr"/>
              </a:rPr>
              <a:t> </a:t>
            </a:r>
            <a:r>
              <a:rPr dirty="0" lang="fa-IR">
                <a:solidFill>
                  <a:srgbClr val="2D2D2D"/>
                </a:solidFill>
                <a:latin typeface="triboon"/>
                <a:cs charset="-78" panose="00000700000000000000" pitchFamily="2" typeface="B Titr"/>
              </a:rPr>
              <a:t>و همچنین محتوای تکراری یا سرقت ادبی هستند. الگوریتم پاندا همچنین محتواهای کم حجم را شناسایی می‌کند</a:t>
            </a:r>
            <a:endParaRPr dirty="0" lang="en-US">
              <a:solidFill>
                <a:srgbClr val="2D2D2D"/>
              </a:solidFill>
              <a:latin typeface="triboon"/>
              <a:cs charset="-78" panose="00000700000000000000" pitchFamily="2" typeface="B Titr"/>
            </a:endParaRPr>
          </a:p>
        </p:txBody>
      </p:sp>
      <p:sp>
        <p:nvSpPr>
          <p:cNvPr id="16" name="TextBox 15">
            <a:extLst>
              <a:ext uri="{FF2B5EF4-FFF2-40B4-BE49-F238E27FC236}">
                <a16:creationId xmlns:a16="http://schemas.microsoft.com/office/drawing/2014/main" id="{C5FC318D-9B88-4CB0-B102-500E377B3AAB}"/>
              </a:ext>
            </a:extLst>
          </p:cNvPr>
          <p:cNvSpPr txBox="1"/>
          <p:nvPr/>
        </p:nvSpPr>
        <p:spPr>
          <a:xfrm>
            <a:off x="2664147" y="3558356"/>
            <a:ext cx="2102580" cy="2585323"/>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کیفیت لینک‌های داده‌شده به یک صفحه را مشخص کند. می‌تواند به بهبود رتبه‌بندی یک سایت کمک کند یا سایت‌های لینک‌های مخرب و پولی گرفته باشند، را با جریمه مواجه کند.</a:t>
            </a:r>
            <a:endParaRPr dirty="0" lang="en-US">
              <a:solidFill>
                <a:srgbClr val="2D2D2D"/>
              </a:solidFill>
              <a:latin typeface="triboon"/>
              <a:cs charset="-78" panose="00000700000000000000" pitchFamily="2" typeface="B Titr"/>
            </a:endParaRPr>
          </a:p>
        </p:txBody>
      </p:sp>
      <p:sp>
        <p:nvSpPr>
          <p:cNvPr id="18" name="TextBox 17">
            <a:extLst>
              <a:ext uri="{FF2B5EF4-FFF2-40B4-BE49-F238E27FC236}">
                <a16:creationId xmlns:a16="http://schemas.microsoft.com/office/drawing/2014/main" id="{D1A41AFA-ADD1-484F-B7E6-AA8F2AE233DC}"/>
              </a:ext>
            </a:extLst>
          </p:cNvPr>
          <p:cNvSpPr txBox="1"/>
          <p:nvPr/>
        </p:nvSpPr>
        <p:spPr>
          <a:xfrm>
            <a:off x="5188718" y="3573898"/>
            <a:ext cx="2102580" cy="3139321"/>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مرغ مگس خوار با دقت و سرعت بالایی کلمات را بررسی می‌کند و مترادف آن‌ها را تا حد زیادی می‌شناسد. مگس خوار نتایج را به شما نشان می‌دهد، صفحاتی را هم که بیش از حد از کلمات کلیدی استفاده کرده‌اند جریمه می‌کند.</a:t>
            </a:r>
            <a:endParaRPr dirty="0" lang="en-US">
              <a:solidFill>
                <a:srgbClr val="2D2D2D"/>
              </a:solidFill>
              <a:latin typeface="triboon"/>
              <a:cs charset="-78" panose="00000700000000000000" pitchFamily="2" typeface="B Titr"/>
            </a:endParaRPr>
          </a:p>
        </p:txBody>
      </p:sp>
      <p:sp>
        <p:nvSpPr>
          <p:cNvPr id="20" name="TextBox 19">
            <a:extLst>
              <a:ext uri="{FF2B5EF4-FFF2-40B4-BE49-F238E27FC236}">
                <a16:creationId xmlns:a16="http://schemas.microsoft.com/office/drawing/2014/main" id="{EFAD8C39-54F6-4A80-9842-C67F4E35C686}"/>
              </a:ext>
            </a:extLst>
          </p:cNvPr>
          <p:cNvSpPr txBox="1"/>
          <p:nvPr/>
        </p:nvSpPr>
        <p:spPr>
          <a:xfrm>
            <a:off x="7641082" y="3558356"/>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کبوتر بر سئوی محلی تمرکز دارد با این تفاوت که علاوه بر این که بر صفحات نتایج اثرگذار است بر نقشه گوگل نیز توجه ویژه‌ای داشته است و منجر به توانایی گوگل در ارائه نتایج نزدیک به کاربران شده است.</a:t>
            </a:r>
            <a:endParaRPr dirty="0" lang="en-US">
              <a:solidFill>
                <a:srgbClr val="2D2D2D"/>
              </a:solidFill>
              <a:latin typeface="triboon"/>
              <a:cs charset="-78" panose="00000700000000000000" pitchFamily="2" typeface="B Titr"/>
            </a:endParaRPr>
          </a:p>
        </p:txBody>
      </p:sp>
      <p:sp>
        <p:nvSpPr>
          <p:cNvPr id="22" name="TextBox 21">
            <a:extLst>
              <a:ext uri="{FF2B5EF4-FFF2-40B4-BE49-F238E27FC236}">
                <a16:creationId xmlns:a16="http://schemas.microsoft.com/office/drawing/2014/main" id="{364704E3-6061-45D8-993F-5F8EF0F3CB3A}"/>
              </a:ext>
            </a:extLst>
          </p:cNvPr>
          <p:cNvSpPr txBox="1"/>
          <p:nvPr/>
        </p:nvSpPr>
        <p:spPr>
          <a:xfrm>
            <a:off x="9907623" y="3548111"/>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برای مدیریت عبارت‌های سرچ شده از ماشین یادگیری استفاده کرده است. به این ترتیب می‌تواند معنی کلماتی که نمی‌شناسد را حدس بزند، کلمات با معنای مشابه را پیدا کند و بر اساس آن نتایج مرتبط را ارائه دهد.</a:t>
            </a:r>
            <a:endParaRPr dirty="0" lang="en-US">
              <a:solidFill>
                <a:srgbClr val="2D2D2D"/>
              </a:solidFill>
              <a:latin typeface="triboon"/>
              <a:cs charset="-78" panose="00000700000000000000" pitchFamily="2" typeface="B Titr"/>
            </a:endParaRPr>
          </a:p>
        </p:txBody>
      </p:sp>
    </p:spTree>
    <p:extLst>
      <p:ext uri="{BB962C8B-B14F-4D97-AF65-F5344CB8AC3E}">
        <p14:creationId xmlns:p14="http://schemas.microsoft.com/office/powerpoint/2010/main" val="185242243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p14:dur="2000" spd="slow">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rotWithShape="1">
          <a:blip r:embed="rId2">
            <a:extLst>
              <a:ext uri="{28A0092B-C50C-407E-A947-70E740481C1C}">
                <a14:useLocalDpi xmlns:a14="http://schemas.microsoft.com/office/drawing/2010/main" val="0"/>
              </a:ext>
            </a:extLst>
          </a:blip>
          <a:srcRect l="-1" r="-308" b="1447"/>
          <a:stretch/>
        </p:blipFill>
        <p:spPr>
          <a:xfrm>
            <a:off x="510241" y="384313"/>
            <a:ext cx="4313550" cy="4108174"/>
          </a:xfrm>
          <a:prstGeom prst="rect">
            <a:avLst/>
          </a:prstGeom>
        </p:spPr>
      </p:pic>
      <p:sp>
        <p:nvSpPr>
          <p:cNvPr id="24" name="TextBox 23">
            <a:extLst>
              <a:ext uri="{FF2B5EF4-FFF2-40B4-BE49-F238E27FC236}">
                <a16:creationId xmlns:a16="http://schemas.microsoft.com/office/drawing/2014/main" id="{3B020134-FF45-4B89-9B2D-23CCCCB786CB}"/>
              </a:ext>
            </a:extLst>
          </p:cNvPr>
          <p:cNvSpPr txBox="1"/>
          <p:nvPr/>
        </p:nvSpPr>
        <p:spPr>
          <a:xfrm>
            <a:off x="5897217" y="384313"/>
            <a:ext cx="6096000" cy="400110"/>
          </a:xfrm>
          <a:prstGeom prst="rect">
            <a:avLst/>
          </a:prstGeom>
          <a:noFill/>
        </p:spPr>
        <p:txBody>
          <a:bodyPr wrap="square">
            <a:spAutoFit/>
          </a:bodyPr>
          <a:lstStyle/>
          <a:p>
            <a:pPr algn="r"/>
            <a:r>
              <a:rPr lang="fa-IR" sz="2000" b="1" i="0" dirty="0">
                <a:solidFill>
                  <a:srgbClr val="079596"/>
                </a:solidFill>
                <a:effectLst/>
                <a:latin typeface="IRANSans"/>
                <a:cs typeface="B Titr" panose="00000700000000000000" pitchFamily="2" charset="-78"/>
              </a:rPr>
              <a:t>ویژگی‌های شخصیتی : دقیق/سریع/جدی</a:t>
            </a:r>
          </a:p>
        </p:txBody>
      </p:sp>
      <p:sp>
        <p:nvSpPr>
          <p:cNvPr id="25" name="TextBox 24">
            <a:extLst>
              <a:ext uri="{FF2B5EF4-FFF2-40B4-BE49-F238E27FC236}">
                <a16:creationId xmlns:a16="http://schemas.microsoft.com/office/drawing/2014/main" id="{07CBAF1F-D74B-47FA-BB5C-B9510E4AABEE}"/>
              </a:ext>
            </a:extLst>
          </p:cNvPr>
          <p:cNvSpPr txBox="1"/>
          <p:nvPr/>
        </p:nvSpPr>
        <p:spPr>
          <a:xfrm>
            <a:off x="808382" y="4880258"/>
            <a:ext cx="6096000" cy="1477328"/>
          </a:xfrm>
          <a:prstGeom prst="rect">
            <a:avLst/>
          </a:prstGeom>
          <a:noFill/>
        </p:spPr>
        <p:txBody>
          <a:bodyPr wrap="square">
            <a:spAutoFit/>
          </a:bodyPr>
          <a:lstStyle/>
          <a:p>
            <a:pPr algn="justLow" rtl="1"/>
            <a:r>
              <a:rPr lang="fa-IR" b="0" i="0" dirty="0">
                <a:solidFill>
                  <a:srgbClr val="292929"/>
                </a:solidFill>
                <a:effectLst/>
                <a:latin typeface="IRANSans"/>
                <a:cs typeface="B Titr" panose="00000700000000000000" pitchFamily="2" charset="-78"/>
              </a:rPr>
              <a:t>تمرکز اصلی مرغ مگس‌خوار گوگل، بر مفهوم عبارت‌هایی‌ست که کاربرها سرچ می‌کنند. این الگوریتم می‌تواند با دیدن هر کلمه، تمام کلمات مترادف و مرتبط با آن را در سریع‌ترین زمان ممکن پیدا کند و با دقت بالا شما را به خواسته‌تان برساند. او به دنبال کشف روابط معنایی بین کلمات و ساختن شبکه‌های معنایی‌ست. </a:t>
            </a:r>
            <a:endParaRPr lang="en-US" dirty="0">
              <a:cs typeface="B Titr" panose="00000700000000000000" pitchFamily="2" charset="-78"/>
            </a:endParaRPr>
          </a:p>
        </p:txBody>
      </p:sp>
      <p:sp>
        <p:nvSpPr>
          <p:cNvPr id="26" name="TextBox 25">
            <a:extLst>
              <a:ext uri="{FF2B5EF4-FFF2-40B4-BE49-F238E27FC236}">
                <a16:creationId xmlns:a16="http://schemas.microsoft.com/office/drawing/2014/main" id="{FD025D05-0830-4262-BC51-6060587FB2ED}"/>
              </a:ext>
            </a:extLst>
          </p:cNvPr>
          <p:cNvSpPr txBox="1"/>
          <p:nvPr/>
        </p:nvSpPr>
        <p:spPr>
          <a:xfrm>
            <a:off x="5897217" y="1793076"/>
            <a:ext cx="6096000" cy="369332"/>
          </a:xfrm>
          <a:prstGeom prst="rect">
            <a:avLst/>
          </a:prstGeom>
          <a:noFill/>
        </p:spPr>
        <p:txBody>
          <a:bodyPr wrap="square">
            <a:spAutoFit/>
          </a:bodyPr>
          <a:lstStyle/>
          <a:p>
            <a:pPr algn="r" rtl="1"/>
            <a:r>
              <a:rPr lang="fa-IR" b="1" i="0" dirty="0">
                <a:solidFill>
                  <a:srgbClr val="000000"/>
                </a:solidFill>
                <a:effectLst/>
                <a:latin typeface="IRANSans"/>
                <a:cs typeface="B Titr" panose="00000700000000000000" pitchFamily="2" charset="-78"/>
              </a:rPr>
              <a:t>جست و جوی معنایی </a:t>
            </a:r>
            <a:r>
              <a:rPr lang="en-US" b="1" i="0" dirty="0">
                <a:solidFill>
                  <a:srgbClr val="000000"/>
                </a:solidFill>
                <a:effectLst/>
                <a:latin typeface="IRANSans"/>
                <a:cs typeface="B Titr" panose="00000700000000000000" pitchFamily="2" charset="-78"/>
              </a:rPr>
              <a:t>Semantic Search</a:t>
            </a:r>
          </a:p>
        </p:txBody>
      </p:sp>
      <p:sp>
        <p:nvSpPr>
          <p:cNvPr id="28" name="TextBox 27">
            <a:extLst>
              <a:ext uri="{FF2B5EF4-FFF2-40B4-BE49-F238E27FC236}">
                <a16:creationId xmlns:a16="http://schemas.microsoft.com/office/drawing/2014/main" id="{63FAB208-A4FD-4066-8655-7ACFEBF18138}"/>
              </a:ext>
            </a:extLst>
          </p:cNvPr>
          <p:cNvSpPr txBox="1"/>
          <p:nvPr/>
        </p:nvSpPr>
        <p:spPr>
          <a:xfrm>
            <a:off x="5897217" y="2647675"/>
            <a:ext cx="6096000" cy="369332"/>
          </a:xfrm>
          <a:prstGeom prst="rect">
            <a:avLst/>
          </a:prstGeom>
          <a:noFill/>
        </p:spPr>
        <p:txBody>
          <a:bodyPr wrap="square">
            <a:spAutoFit/>
          </a:bodyPr>
          <a:lstStyle/>
          <a:p>
            <a:pPr algn="r" rtl="1"/>
            <a:r>
              <a:rPr lang="fa-IR" sz="1800" b="1" i="0" dirty="0">
                <a:solidFill>
                  <a:srgbClr val="000000"/>
                </a:solidFill>
                <a:effectLst/>
                <a:latin typeface="IRANSans"/>
                <a:cs typeface="B Titr" panose="00000700000000000000" pitchFamily="2" charset="-78"/>
              </a:rPr>
              <a:t>گراف دانش </a:t>
            </a:r>
            <a:r>
              <a:rPr lang="en-US" sz="1800" b="1" i="0" dirty="0">
                <a:solidFill>
                  <a:srgbClr val="000000"/>
                </a:solidFill>
                <a:effectLst/>
                <a:latin typeface="IRANSans"/>
                <a:cs typeface="B Titr" panose="00000700000000000000" pitchFamily="2" charset="-78"/>
              </a:rPr>
              <a:t>The Knowledge Graph</a:t>
            </a:r>
          </a:p>
        </p:txBody>
      </p:sp>
    </p:spTree>
    <p:extLst>
      <p:ext uri="{BB962C8B-B14F-4D97-AF65-F5344CB8AC3E}">
        <p14:creationId xmlns:p14="http://schemas.microsoft.com/office/powerpoint/2010/main" val="225297900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5481" l="129" r="4102" t="63"/>
          <a:stretch/>
        </p:blipFill>
        <p:spPr>
          <a:xfrm>
            <a:off x="387862" y="106017"/>
            <a:ext cx="2050031" cy="3140766"/>
          </a:xfrm>
          <a:prstGeom prst="roundRect">
            <a:avLst/>
          </a:prstGeom>
        </p:spPr>
      </p:pic>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rotWithShape="1">
          <a:blip r:embed="rId3">
            <a:extLst>
              <a:ext uri="{28A0092B-C50C-407E-A947-70E740481C1C}">
                <a14:useLocalDpi xmlns:a14="http://schemas.microsoft.com/office/drawing/2010/main" val="0"/>
              </a:ext>
            </a:extLst>
          </a:blip>
          <a:srcRect b="4576" t="1"/>
          <a:stretch/>
        </p:blipFill>
        <p:spPr>
          <a:xfrm>
            <a:off x="2716696" y="437322"/>
            <a:ext cx="2050031" cy="2504661"/>
          </a:xfrm>
          <a:prstGeom prst="rect">
            <a:avLst/>
          </a:prstGeom>
        </p:spPr>
      </p:pic>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5241267" y="304800"/>
            <a:ext cx="2184008" cy="2637183"/>
          </a:xfrm>
          <a:prstGeom prst="rect">
            <a:avLst/>
          </a:prstGeom>
        </p:spPr>
      </p:pic>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7723615" y="304801"/>
            <a:ext cx="2184008" cy="2637182"/>
          </a:xfrm>
          <a:prstGeom prst="rect">
            <a:avLst/>
          </a:prstGeom>
        </p:spPr>
      </p:pic>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9743662" y="437322"/>
            <a:ext cx="2574267" cy="2504661"/>
          </a:xfrm>
          <a:prstGeom prst="rect">
            <a:avLst/>
          </a:prstGeom>
        </p:spPr>
      </p:pic>
      <p:sp>
        <p:nvSpPr>
          <p:cNvPr id="15" name="TextBox 14">
            <a:extLst>
              <a:ext uri="{FF2B5EF4-FFF2-40B4-BE49-F238E27FC236}">
                <a16:creationId xmlns:a16="http://schemas.microsoft.com/office/drawing/2014/main" id="{AD539C70-2FA5-4917-B239-CB3460928EA8}"/>
              </a:ext>
            </a:extLst>
          </p:cNvPr>
          <p:cNvSpPr txBox="1"/>
          <p:nvPr/>
        </p:nvSpPr>
        <p:spPr>
          <a:xfrm>
            <a:off x="775116" y="3062117"/>
            <a:ext cx="1275522" cy="369332"/>
          </a:xfrm>
          <a:prstGeom prst="rect">
            <a:avLst/>
          </a:prstGeom>
          <a:noFill/>
        </p:spPr>
        <p:txBody>
          <a:bodyPr wrap="square">
            <a:spAutoFit/>
          </a:bodyPr>
          <a:lstStyle/>
          <a:p>
            <a:pPr algn="l"/>
            <a:r>
              <a:rPr b="1" dirty="0" i="0" lang="en-US">
                <a:solidFill>
                  <a:srgbClr val="505D68"/>
                </a:solidFill>
                <a:effectLst/>
                <a:latin typeface="Ubuntu"/>
              </a:rPr>
              <a:t>1. Panda</a:t>
            </a:r>
          </a:p>
        </p:txBody>
      </p:sp>
      <p:sp>
        <p:nvSpPr>
          <p:cNvPr id="17" name="TextBox 16">
            <a:extLst>
              <a:ext uri="{FF2B5EF4-FFF2-40B4-BE49-F238E27FC236}">
                <a16:creationId xmlns:a16="http://schemas.microsoft.com/office/drawing/2014/main" id="{1B62DDCF-D047-4FD1-9BAD-77533709E7D3}"/>
              </a:ext>
            </a:extLst>
          </p:cNvPr>
          <p:cNvSpPr txBox="1"/>
          <p:nvPr/>
        </p:nvSpPr>
        <p:spPr>
          <a:xfrm>
            <a:off x="3111714" y="3039633"/>
            <a:ext cx="1448829" cy="369332"/>
          </a:xfrm>
          <a:prstGeom prst="rect">
            <a:avLst/>
          </a:prstGeom>
          <a:noFill/>
        </p:spPr>
        <p:txBody>
          <a:bodyPr wrap="square">
            <a:spAutoFit/>
          </a:bodyPr>
          <a:lstStyle/>
          <a:p>
            <a:pPr algn="l"/>
            <a:r>
              <a:rPr b="1" dirty="0" i="0" lang="en-US">
                <a:solidFill>
                  <a:srgbClr val="505D68"/>
                </a:solidFill>
                <a:effectLst/>
                <a:latin typeface="Ubuntu"/>
              </a:rPr>
              <a:t>2. Penguin</a:t>
            </a:r>
          </a:p>
        </p:txBody>
      </p:sp>
      <p:sp>
        <p:nvSpPr>
          <p:cNvPr id="19" name="TextBox 18">
            <a:extLst>
              <a:ext uri="{FF2B5EF4-FFF2-40B4-BE49-F238E27FC236}">
                <a16:creationId xmlns:a16="http://schemas.microsoft.com/office/drawing/2014/main" id="{E5F34043-312C-4C45-82A4-27656CA4F185}"/>
              </a:ext>
            </a:extLst>
          </p:cNvPr>
          <p:cNvSpPr txBox="1"/>
          <p:nvPr/>
        </p:nvSpPr>
        <p:spPr>
          <a:xfrm>
            <a:off x="5340170" y="3062117"/>
            <a:ext cx="1810003" cy="369332"/>
          </a:xfrm>
          <a:prstGeom prst="rect">
            <a:avLst/>
          </a:prstGeom>
          <a:noFill/>
        </p:spPr>
        <p:txBody>
          <a:bodyPr wrap="square">
            <a:spAutoFit/>
          </a:bodyPr>
          <a:lstStyle/>
          <a:p>
            <a:pPr algn="l"/>
            <a:r>
              <a:rPr b="1" dirty="0" i="0" lang="en-US">
                <a:solidFill>
                  <a:srgbClr val="505D68"/>
                </a:solidFill>
                <a:effectLst/>
                <a:latin typeface="Ubuntu"/>
              </a:rPr>
              <a:t>3. Hummingbird</a:t>
            </a:r>
          </a:p>
        </p:txBody>
      </p:sp>
      <p:sp>
        <p:nvSpPr>
          <p:cNvPr id="21" name="TextBox 20">
            <a:extLst>
              <a:ext uri="{FF2B5EF4-FFF2-40B4-BE49-F238E27FC236}">
                <a16:creationId xmlns:a16="http://schemas.microsoft.com/office/drawing/2014/main" id="{0230F331-0655-499A-A24B-9AC1D5F538EF}"/>
              </a:ext>
            </a:extLst>
          </p:cNvPr>
          <p:cNvSpPr txBox="1"/>
          <p:nvPr/>
        </p:nvSpPr>
        <p:spPr>
          <a:xfrm>
            <a:off x="8244119" y="3039633"/>
            <a:ext cx="1143000" cy="369332"/>
          </a:xfrm>
          <a:prstGeom prst="rect">
            <a:avLst/>
          </a:prstGeom>
          <a:noFill/>
        </p:spPr>
        <p:txBody>
          <a:bodyPr wrap="square">
            <a:spAutoFit/>
          </a:bodyPr>
          <a:lstStyle/>
          <a:p>
            <a:pPr algn="l"/>
            <a:r>
              <a:rPr b="1" dirty="0" i="0" lang="en-US">
                <a:solidFill>
                  <a:srgbClr val="505D68"/>
                </a:solidFill>
                <a:effectLst/>
                <a:latin typeface="Ubuntu"/>
              </a:rPr>
              <a:t>4. Pigeon</a:t>
            </a:r>
          </a:p>
        </p:txBody>
      </p:sp>
      <p:sp>
        <p:nvSpPr>
          <p:cNvPr id="23" name="TextBox 22">
            <a:extLst>
              <a:ext uri="{FF2B5EF4-FFF2-40B4-BE49-F238E27FC236}">
                <a16:creationId xmlns:a16="http://schemas.microsoft.com/office/drawing/2014/main" id="{CA0807F5-DD5A-4EB1-9531-74BB08C98A87}"/>
              </a:ext>
            </a:extLst>
          </p:cNvPr>
          <p:cNvSpPr txBox="1"/>
          <p:nvPr/>
        </p:nvSpPr>
        <p:spPr>
          <a:xfrm>
            <a:off x="10306380" y="3039633"/>
            <a:ext cx="1448829" cy="369332"/>
          </a:xfrm>
          <a:prstGeom prst="rect">
            <a:avLst/>
          </a:prstGeom>
          <a:noFill/>
        </p:spPr>
        <p:txBody>
          <a:bodyPr wrap="square">
            <a:spAutoFit/>
          </a:bodyPr>
          <a:lstStyle/>
          <a:p>
            <a:pPr algn="l"/>
            <a:r>
              <a:rPr b="1" dirty="0" i="0" lang="en-US">
                <a:solidFill>
                  <a:srgbClr val="505D68"/>
                </a:solidFill>
                <a:effectLst/>
                <a:latin typeface="Ubuntu"/>
              </a:rPr>
              <a:t>5. </a:t>
            </a:r>
            <a:r>
              <a:rPr b="1" dirty="0" err="1" i="0" lang="en-US">
                <a:solidFill>
                  <a:srgbClr val="505D68"/>
                </a:solidFill>
                <a:effectLst/>
                <a:latin typeface="Ubuntu"/>
              </a:rPr>
              <a:t>RankBrain</a:t>
            </a:r>
            <a:endParaRPr b="1" dirty="0" i="0" lang="en-US">
              <a:solidFill>
                <a:srgbClr val="505D68"/>
              </a:solidFill>
              <a:effectLst/>
              <a:latin typeface="Ubuntu"/>
            </a:endParaRPr>
          </a:p>
        </p:txBody>
      </p:sp>
      <p:sp>
        <p:nvSpPr>
          <p:cNvPr id="14" name="TextBox 13">
            <a:extLst>
              <a:ext uri="{FF2B5EF4-FFF2-40B4-BE49-F238E27FC236}">
                <a16:creationId xmlns:a16="http://schemas.microsoft.com/office/drawing/2014/main" id="{193FE163-1CAA-45B0-A7F7-4D9F010B0E80}"/>
              </a:ext>
            </a:extLst>
          </p:cNvPr>
          <p:cNvSpPr txBox="1"/>
          <p:nvPr/>
        </p:nvSpPr>
        <p:spPr>
          <a:xfrm>
            <a:off x="139576" y="3567989"/>
            <a:ext cx="2102580" cy="2862322"/>
          </a:xfrm>
          <a:prstGeom prst="rect">
            <a:avLst/>
          </a:prstGeom>
          <a:noFill/>
        </p:spPr>
        <p:txBody>
          <a:bodyPr wrap="square">
            <a:spAutoFit/>
          </a:bodyPr>
          <a:lstStyle/>
          <a:p>
            <a:pPr algn="justLow" rtl="1"/>
            <a:r>
              <a:rPr b="0" dirty="0" i="0" lang="fa-IR">
                <a:solidFill>
                  <a:srgbClr val="2D2D2D"/>
                </a:solidFill>
                <a:effectLst/>
                <a:latin typeface="triboon"/>
                <a:cs charset="-78" panose="00000700000000000000" pitchFamily="2" typeface="B Titr"/>
              </a:rPr>
              <a:t>هدف از این الگوریتم پایین آوردن رتبه سایت‌هایی است که محتوای بی‌کیفیت </a:t>
            </a:r>
            <a:r>
              <a:rPr dirty="0" lang="fa-IR">
                <a:solidFill>
                  <a:srgbClr val="2D2D2D"/>
                </a:solidFill>
                <a:latin typeface="triboon"/>
                <a:cs charset="-78" panose="00000700000000000000" pitchFamily="2" typeface="B Titr"/>
              </a:rPr>
              <a:t>دارند</a:t>
            </a:r>
            <a:r>
              <a:rPr dirty="0" lang="en-US">
                <a:solidFill>
                  <a:srgbClr val="2D2D2D"/>
                </a:solidFill>
                <a:latin typeface="triboon"/>
                <a:cs charset="-78" panose="00000700000000000000" pitchFamily="2" typeface="B Titr"/>
              </a:rPr>
              <a:t> </a:t>
            </a:r>
            <a:r>
              <a:rPr dirty="0" lang="fa-IR">
                <a:solidFill>
                  <a:srgbClr val="2D2D2D"/>
                </a:solidFill>
                <a:latin typeface="triboon"/>
                <a:cs charset="-78" panose="00000700000000000000" pitchFamily="2" typeface="B Titr"/>
              </a:rPr>
              <a:t>و همچنین محتوای تکراری یا سرقت ادبی هستند. الگوریتم پاندا همچنین محتواهای کم حجم را شناسایی می‌کند</a:t>
            </a:r>
            <a:endParaRPr dirty="0" lang="en-US">
              <a:solidFill>
                <a:srgbClr val="2D2D2D"/>
              </a:solidFill>
              <a:latin typeface="triboon"/>
              <a:cs charset="-78" panose="00000700000000000000" pitchFamily="2" typeface="B Titr"/>
            </a:endParaRPr>
          </a:p>
        </p:txBody>
      </p:sp>
      <p:sp>
        <p:nvSpPr>
          <p:cNvPr id="16" name="TextBox 15">
            <a:extLst>
              <a:ext uri="{FF2B5EF4-FFF2-40B4-BE49-F238E27FC236}">
                <a16:creationId xmlns:a16="http://schemas.microsoft.com/office/drawing/2014/main" id="{C5FC318D-9B88-4CB0-B102-500E377B3AAB}"/>
              </a:ext>
            </a:extLst>
          </p:cNvPr>
          <p:cNvSpPr txBox="1"/>
          <p:nvPr/>
        </p:nvSpPr>
        <p:spPr>
          <a:xfrm>
            <a:off x="2664147" y="3558356"/>
            <a:ext cx="2102580" cy="2585323"/>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کیفیت لینک‌های داده‌شده به یک صفحه را مشخص کند. می‌تواند به بهبود رتبه‌بندی یک سایت کمک کند یا سایت‌های لینک‌های مخرب و پولی گرفته باشند، را با جریمه مواجه کند.</a:t>
            </a:r>
            <a:endParaRPr dirty="0" lang="en-US">
              <a:solidFill>
                <a:srgbClr val="2D2D2D"/>
              </a:solidFill>
              <a:latin typeface="triboon"/>
              <a:cs charset="-78" panose="00000700000000000000" pitchFamily="2" typeface="B Titr"/>
            </a:endParaRPr>
          </a:p>
        </p:txBody>
      </p:sp>
      <p:sp>
        <p:nvSpPr>
          <p:cNvPr id="18" name="TextBox 17">
            <a:extLst>
              <a:ext uri="{FF2B5EF4-FFF2-40B4-BE49-F238E27FC236}">
                <a16:creationId xmlns:a16="http://schemas.microsoft.com/office/drawing/2014/main" id="{D1A41AFA-ADD1-484F-B7E6-AA8F2AE233DC}"/>
              </a:ext>
            </a:extLst>
          </p:cNvPr>
          <p:cNvSpPr txBox="1"/>
          <p:nvPr/>
        </p:nvSpPr>
        <p:spPr>
          <a:xfrm>
            <a:off x="5188718" y="3573898"/>
            <a:ext cx="2102580" cy="3139321"/>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مرغ مگس خوار با دقت و سرعت بالایی کلمات را بررسی می‌کند و مترادف آن‌ها را تا حد زیادی می‌شناسد. مگس خوار نتایج را به شما نشان می‌دهد، صفحاتی را هم که بیش از حد از کلمات کلیدی استفاده کرده‌اند جریمه می‌کند.</a:t>
            </a:r>
            <a:endParaRPr dirty="0" lang="en-US">
              <a:solidFill>
                <a:srgbClr val="2D2D2D"/>
              </a:solidFill>
              <a:latin typeface="triboon"/>
              <a:cs charset="-78" panose="00000700000000000000" pitchFamily="2" typeface="B Titr"/>
            </a:endParaRPr>
          </a:p>
        </p:txBody>
      </p:sp>
      <p:sp>
        <p:nvSpPr>
          <p:cNvPr id="20" name="TextBox 19">
            <a:extLst>
              <a:ext uri="{FF2B5EF4-FFF2-40B4-BE49-F238E27FC236}">
                <a16:creationId xmlns:a16="http://schemas.microsoft.com/office/drawing/2014/main" id="{EFAD8C39-54F6-4A80-9842-C67F4E35C686}"/>
              </a:ext>
            </a:extLst>
          </p:cNvPr>
          <p:cNvSpPr txBox="1"/>
          <p:nvPr/>
        </p:nvSpPr>
        <p:spPr>
          <a:xfrm>
            <a:off x="7641082" y="3558356"/>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کبوتر بر سئوی محلی تمرکز دارد با این تفاوت که علاوه بر این که بر صفحات نتایج اثرگذار است بر نقشه گوگل نیز توجه ویژه‌ای داشته است و منجر به توانایی گوگل در ارائه نتایج نزدیک به کاربران شده است.</a:t>
            </a:r>
            <a:endParaRPr dirty="0" lang="en-US">
              <a:solidFill>
                <a:srgbClr val="2D2D2D"/>
              </a:solidFill>
              <a:latin typeface="triboon"/>
              <a:cs charset="-78" panose="00000700000000000000" pitchFamily="2" typeface="B Titr"/>
            </a:endParaRPr>
          </a:p>
        </p:txBody>
      </p:sp>
      <p:sp>
        <p:nvSpPr>
          <p:cNvPr id="22" name="TextBox 21">
            <a:extLst>
              <a:ext uri="{FF2B5EF4-FFF2-40B4-BE49-F238E27FC236}">
                <a16:creationId xmlns:a16="http://schemas.microsoft.com/office/drawing/2014/main" id="{364704E3-6061-45D8-993F-5F8EF0F3CB3A}"/>
              </a:ext>
            </a:extLst>
          </p:cNvPr>
          <p:cNvSpPr txBox="1"/>
          <p:nvPr/>
        </p:nvSpPr>
        <p:spPr>
          <a:xfrm>
            <a:off x="9907623" y="3548111"/>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برای مدیریت عبارت‌های سرچ شده از ماشین یادگیری استفاده کرده است. به این ترتیب می‌تواند معنی کلماتی که نمی‌شناسد را حدس بزند، کلمات با معنای مشابه را پیدا کند و بر اساس آن نتایج مرتبط را ارائه دهد.</a:t>
            </a:r>
            <a:endParaRPr dirty="0" lang="en-US">
              <a:solidFill>
                <a:srgbClr val="2D2D2D"/>
              </a:solidFill>
              <a:latin typeface="triboon"/>
              <a:cs charset="-78" panose="00000700000000000000" pitchFamily="2" typeface="B Titr"/>
            </a:endParaRPr>
          </a:p>
        </p:txBody>
      </p:sp>
    </p:spTree>
    <p:extLst>
      <p:ext uri="{BB962C8B-B14F-4D97-AF65-F5344CB8AC3E}">
        <p14:creationId xmlns:p14="http://schemas.microsoft.com/office/powerpoint/2010/main" val="268013113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p14:dur="2000" spd="slow">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rotWithShape="1">
          <a:blip r:embed="rId2">
            <a:extLst>
              <a:ext uri="{28A0092B-C50C-407E-A947-70E740481C1C}">
                <a14:useLocalDpi xmlns:a14="http://schemas.microsoft.com/office/drawing/2010/main" val="0"/>
              </a:ext>
            </a:extLst>
          </a:blip>
          <a:srcRect l="2" r="3172" b="2109"/>
          <a:stretch/>
        </p:blipFill>
        <p:spPr>
          <a:xfrm>
            <a:off x="461423" y="331305"/>
            <a:ext cx="4044316" cy="4028660"/>
          </a:xfrm>
          <a:prstGeom prst="rect">
            <a:avLst/>
          </a:prstGeom>
        </p:spPr>
      </p:pic>
      <p:sp>
        <p:nvSpPr>
          <p:cNvPr id="24" name="TextBox 23">
            <a:extLst>
              <a:ext uri="{FF2B5EF4-FFF2-40B4-BE49-F238E27FC236}">
                <a16:creationId xmlns:a16="http://schemas.microsoft.com/office/drawing/2014/main" id="{EBF66E81-83A9-4DA4-82D7-15F1C7E50CA6}"/>
              </a:ext>
            </a:extLst>
          </p:cNvPr>
          <p:cNvSpPr txBox="1"/>
          <p:nvPr/>
        </p:nvSpPr>
        <p:spPr>
          <a:xfrm>
            <a:off x="5049079" y="331305"/>
            <a:ext cx="6851374" cy="400110"/>
          </a:xfrm>
          <a:prstGeom prst="rect">
            <a:avLst/>
          </a:prstGeom>
          <a:noFill/>
        </p:spPr>
        <p:txBody>
          <a:bodyPr wrap="square">
            <a:spAutoFit/>
          </a:bodyPr>
          <a:lstStyle/>
          <a:p>
            <a:pPr algn="r"/>
            <a:r>
              <a:rPr lang="fa-IR" sz="2000" b="1" i="0" dirty="0">
                <a:solidFill>
                  <a:srgbClr val="079596"/>
                </a:solidFill>
                <a:effectLst/>
                <a:latin typeface="IRANSans"/>
                <a:cs typeface="B Titr" panose="00000700000000000000" pitchFamily="2" charset="-78"/>
              </a:rPr>
              <a:t>ویژگی‌های شخصیتی : علاقه‌مند به مکان‌های آشنا/طرفدار صلح و نزدیکی</a:t>
            </a:r>
          </a:p>
        </p:txBody>
      </p:sp>
      <p:sp>
        <p:nvSpPr>
          <p:cNvPr id="25" name="TextBox 24">
            <a:extLst>
              <a:ext uri="{FF2B5EF4-FFF2-40B4-BE49-F238E27FC236}">
                <a16:creationId xmlns:a16="http://schemas.microsoft.com/office/drawing/2014/main" id="{EA0622BC-9011-4926-B8E2-44AA259A780E}"/>
              </a:ext>
            </a:extLst>
          </p:cNvPr>
          <p:cNvSpPr txBox="1"/>
          <p:nvPr/>
        </p:nvSpPr>
        <p:spPr>
          <a:xfrm>
            <a:off x="5221357" y="2224765"/>
            <a:ext cx="6096000" cy="2793072"/>
          </a:xfrm>
          <a:prstGeom prst="rect">
            <a:avLst/>
          </a:prstGeom>
          <a:noFill/>
        </p:spPr>
        <p:txBody>
          <a:bodyPr wrap="square">
            <a:spAutoFit/>
          </a:bodyPr>
          <a:lstStyle/>
          <a:p>
            <a:pPr algn="justLow" rtl="1">
              <a:lnSpc>
                <a:spcPct val="200000"/>
              </a:lnSpc>
            </a:pPr>
            <a:r>
              <a:rPr lang="fa-IR" b="0" i="0" dirty="0">
                <a:solidFill>
                  <a:srgbClr val="292929"/>
                </a:solidFill>
                <a:effectLst/>
                <a:latin typeface="IRANSans"/>
                <a:cs typeface="B Titr" panose="00000700000000000000" pitchFamily="2" charset="-78"/>
              </a:rPr>
              <a:t>از نظر کبوتر گوگل، اولویت با مکان‌هایی‌ست که در نزدیکی شما هستند. با الگوریتم کبوتر، گوگل هر چه بیشتر به سمت خاص و منحصر به فرد کردن صفحه‌ی نتایج جست و جو پیش می‌رود. به این ترتیب نتایج سرچ گوگل برای شما متفاوت از کسی‌ست که در یک محله‌ی دیگر همان عبارت را سرچ می‌کند</a:t>
            </a:r>
            <a:endParaRPr lang="en-US" dirty="0">
              <a:cs typeface="B Titr" panose="00000700000000000000" pitchFamily="2" charset="-78"/>
            </a:endParaRPr>
          </a:p>
        </p:txBody>
      </p:sp>
    </p:spTree>
    <p:extLst>
      <p:ext uri="{BB962C8B-B14F-4D97-AF65-F5344CB8AC3E}">
        <p14:creationId xmlns:p14="http://schemas.microsoft.com/office/powerpoint/2010/main" val="109443770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5481" l="129" r="4102" t="63"/>
          <a:stretch/>
        </p:blipFill>
        <p:spPr>
          <a:xfrm>
            <a:off x="387862" y="106017"/>
            <a:ext cx="2050031" cy="3140766"/>
          </a:xfrm>
          <a:prstGeom prst="roundRect">
            <a:avLst/>
          </a:prstGeom>
        </p:spPr>
      </p:pic>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rotWithShape="1">
          <a:blip r:embed="rId3">
            <a:extLst>
              <a:ext uri="{28A0092B-C50C-407E-A947-70E740481C1C}">
                <a14:useLocalDpi xmlns:a14="http://schemas.microsoft.com/office/drawing/2010/main" val="0"/>
              </a:ext>
            </a:extLst>
          </a:blip>
          <a:srcRect b="4576" t="1"/>
          <a:stretch/>
        </p:blipFill>
        <p:spPr>
          <a:xfrm>
            <a:off x="2716696" y="437322"/>
            <a:ext cx="2050031" cy="2504661"/>
          </a:xfrm>
          <a:prstGeom prst="rect">
            <a:avLst/>
          </a:prstGeom>
        </p:spPr>
      </p:pic>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5241267" y="304800"/>
            <a:ext cx="2184008" cy="2637183"/>
          </a:xfrm>
          <a:prstGeom prst="rect">
            <a:avLst/>
          </a:prstGeom>
        </p:spPr>
      </p:pic>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7723615" y="304801"/>
            <a:ext cx="2184008" cy="2637182"/>
          </a:xfrm>
          <a:prstGeom prst="rect">
            <a:avLst/>
          </a:prstGeom>
        </p:spPr>
      </p:pic>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9743662" y="437322"/>
            <a:ext cx="2574267" cy="2504661"/>
          </a:xfrm>
          <a:prstGeom prst="rect">
            <a:avLst/>
          </a:prstGeom>
        </p:spPr>
      </p:pic>
      <p:sp>
        <p:nvSpPr>
          <p:cNvPr id="15" name="TextBox 14">
            <a:extLst>
              <a:ext uri="{FF2B5EF4-FFF2-40B4-BE49-F238E27FC236}">
                <a16:creationId xmlns:a16="http://schemas.microsoft.com/office/drawing/2014/main" id="{AD539C70-2FA5-4917-B239-CB3460928EA8}"/>
              </a:ext>
            </a:extLst>
          </p:cNvPr>
          <p:cNvSpPr txBox="1"/>
          <p:nvPr/>
        </p:nvSpPr>
        <p:spPr>
          <a:xfrm>
            <a:off x="775116" y="3062117"/>
            <a:ext cx="1275522" cy="369332"/>
          </a:xfrm>
          <a:prstGeom prst="rect">
            <a:avLst/>
          </a:prstGeom>
          <a:noFill/>
        </p:spPr>
        <p:txBody>
          <a:bodyPr wrap="square">
            <a:spAutoFit/>
          </a:bodyPr>
          <a:lstStyle/>
          <a:p>
            <a:pPr algn="l"/>
            <a:r>
              <a:rPr b="1" dirty="0" i="0" lang="en-US">
                <a:solidFill>
                  <a:srgbClr val="505D68"/>
                </a:solidFill>
                <a:effectLst/>
                <a:latin typeface="Ubuntu"/>
              </a:rPr>
              <a:t>1. Panda</a:t>
            </a:r>
          </a:p>
        </p:txBody>
      </p:sp>
      <p:sp>
        <p:nvSpPr>
          <p:cNvPr id="17" name="TextBox 16">
            <a:extLst>
              <a:ext uri="{FF2B5EF4-FFF2-40B4-BE49-F238E27FC236}">
                <a16:creationId xmlns:a16="http://schemas.microsoft.com/office/drawing/2014/main" id="{1B62DDCF-D047-4FD1-9BAD-77533709E7D3}"/>
              </a:ext>
            </a:extLst>
          </p:cNvPr>
          <p:cNvSpPr txBox="1"/>
          <p:nvPr/>
        </p:nvSpPr>
        <p:spPr>
          <a:xfrm>
            <a:off x="3111714" y="3039633"/>
            <a:ext cx="1448829" cy="369332"/>
          </a:xfrm>
          <a:prstGeom prst="rect">
            <a:avLst/>
          </a:prstGeom>
          <a:noFill/>
        </p:spPr>
        <p:txBody>
          <a:bodyPr wrap="square">
            <a:spAutoFit/>
          </a:bodyPr>
          <a:lstStyle/>
          <a:p>
            <a:pPr algn="l"/>
            <a:r>
              <a:rPr b="1" dirty="0" i="0" lang="en-US">
                <a:solidFill>
                  <a:srgbClr val="505D68"/>
                </a:solidFill>
                <a:effectLst/>
                <a:latin typeface="Ubuntu"/>
              </a:rPr>
              <a:t>2. Penguin</a:t>
            </a:r>
          </a:p>
        </p:txBody>
      </p:sp>
      <p:sp>
        <p:nvSpPr>
          <p:cNvPr id="19" name="TextBox 18">
            <a:extLst>
              <a:ext uri="{FF2B5EF4-FFF2-40B4-BE49-F238E27FC236}">
                <a16:creationId xmlns:a16="http://schemas.microsoft.com/office/drawing/2014/main" id="{E5F34043-312C-4C45-82A4-27656CA4F185}"/>
              </a:ext>
            </a:extLst>
          </p:cNvPr>
          <p:cNvSpPr txBox="1"/>
          <p:nvPr/>
        </p:nvSpPr>
        <p:spPr>
          <a:xfrm>
            <a:off x="5340170" y="3062117"/>
            <a:ext cx="1810003" cy="369332"/>
          </a:xfrm>
          <a:prstGeom prst="rect">
            <a:avLst/>
          </a:prstGeom>
          <a:noFill/>
        </p:spPr>
        <p:txBody>
          <a:bodyPr wrap="square">
            <a:spAutoFit/>
          </a:bodyPr>
          <a:lstStyle/>
          <a:p>
            <a:pPr algn="l"/>
            <a:r>
              <a:rPr b="1" dirty="0" i="0" lang="en-US">
                <a:solidFill>
                  <a:srgbClr val="505D68"/>
                </a:solidFill>
                <a:effectLst/>
                <a:latin typeface="Ubuntu"/>
              </a:rPr>
              <a:t>3. Hummingbird</a:t>
            </a:r>
          </a:p>
        </p:txBody>
      </p:sp>
      <p:sp>
        <p:nvSpPr>
          <p:cNvPr id="21" name="TextBox 20">
            <a:extLst>
              <a:ext uri="{FF2B5EF4-FFF2-40B4-BE49-F238E27FC236}">
                <a16:creationId xmlns:a16="http://schemas.microsoft.com/office/drawing/2014/main" id="{0230F331-0655-499A-A24B-9AC1D5F538EF}"/>
              </a:ext>
            </a:extLst>
          </p:cNvPr>
          <p:cNvSpPr txBox="1"/>
          <p:nvPr/>
        </p:nvSpPr>
        <p:spPr>
          <a:xfrm>
            <a:off x="8244119" y="3039633"/>
            <a:ext cx="1143000" cy="369332"/>
          </a:xfrm>
          <a:prstGeom prst="rect">
            <a:avLst/>
          </a:prstGeom>
          <a:noFill/>
        </p:spPr>
        <p:txBody>
          <a:bodyPr wrap="square">
            <a:spAutoFit/>
          </a:bodyPr>
          <a:lstStyle/>
          <a:p>
            <a:pPr algn="l"/>
            <a:r>
              <a:rPr b="1" dirty="0" i="0" lang="en-US">
                <a:solidFill>
                  <a:srgbClr val="505D68"/>
                </a:solidFill>
                <a:effectLst/>
                <a:latin typeface="Ubuntu"/>
              </a:rPr>
              <a:t>4. Pigeon</a:t>
            </a:r>
          </a:p>
        </p:txBody>
      </p:sp>
      <p:sp>
        <p:nvSpPr>
          <p:cNvPr id="23" name="TextBox 22">
            <a:extLst>
              <a:ext uri="{FF2B5EF4-FFF2-40B4-BE49-F238E27FC236}">
                <a16:creationId xmlns:a16="http://schemas.microsoft.com/office/drawing/2014/main" id="{CA0807F5-DD5A-4EB1-9531-74BB08C98A87}"/>
              </a:ext>
            </a:extLst>
          </p:cNvPr>
          <p:cNvSpPr txBox="1"/>
          <p:nvPr/>
        </p:nvSpPr>
        <p:spPr>
          <a:xfrm>
            <a:off x="10306380" y="3039633"/>
            <a:ext cx="1448829" cy="369332"/>
          </a:xfrm>
          <a:prstGeom prst="rect">
            <a:avLst/>
          </a:prstGeom>
          <a:noFill/>
        </p:spPr>
        <p:txBody>
          <a:bodyPr wrap="square">
            <a:spAutoFit/>
          </a:bodyPr>
          <a:lstStyle/>
          <a:p>
            <a:pPr algn="l"/>
            <a:r>
              <a:rPr b="1" dirty="0" i="0" lang="en-US">
                <a:solidFill>
                  <a:srgbClr val="505D68"/>
                </a:solidFill>
                <a:effectLst/>
                <a:latin typeface="Ubuntu"/>
              </a:rPr>
              <a:t>5. </a:t>
            </a:r>
            <a:r>
              <a:rPr b="1" dirty="0" err="1" i="0" lang="en-US">
                <a:solidFill>
                  <a:srgbClr val="505D68"/>
                </a:solidFill>
                <a:effectLst/>
                <a:latin typeface="Ubuntu"/>
              </a:rPr>
              <a:t>RankBrain</a:t>
            </a:r>
            <a:endParaRPr b="1" dirty="0" i="0" lang="en-US">
              <a:solidFill>
                <a:srgbClr val="505D68"/>
              </a:solidFill>
              <a:effectLst/>
              <a:latin typeface="Ubuntu"/>
            </a:endParaRPr>
          </a:p>
        </p:txBody>
      </p:sp>
      <p:sp>
        <p:nvSpPr>
          <p:cNvPr id="14" name="TextBox 13">
            <a:extLst>
              <a:ext uri="{FF2B5EF4-FFF2-40B4-BE49-F238E27FC236}">
                <a16:creationId xmlns:a16="http://schemas.microsoft.com/office/drawing/2014/main" id="{193FE163-1CAA-45B0-A7F7-4D9F010B0E80}"/>
              </a:ext>
            </a:extLst>
          </p:cNvPr>
          <p:cNvSpPr txBox="1"/>
          <p:nvPr/>
        </p:nvSpPr>
        <p:spPr>
          <a:xfrm>
            <a:off x="139576" y="3567989"/>
            <a:ext cx="2102580" cy="2862322"/>
          </a:xfrm>
          <a:prstGeom prst="rect">
            <a:avLst/>
          </a:prstGeom>
          <a:noFill/>
        </p:spPr>
        <p:txBody>
          <a:bodyPr wrap="square">
            <a:spAutoFit/>
          </a:bodyPr>
          <a:lstStyle/>
          <a:p>
            <a:pPr algn="justLow" rtl="1"/>
            <a:r>
              <a:rPr b="0" dirty="0" i="0" lang="fa-IR">
                <a:solidFill>
                  <a:srgbClr val="2D2D2D"/>
                </a:solidFill>
                <a:effectLst/>
                <a:latin typeface="triboon"/>
                <a:cs charset="-78" panose="00000700000000000000" pitchFamily="2" typeface="B Titr"/>
              </a:rPr>
              <a:t>هدف از این الگوریتم پایین آوردن رتبه سایت‌هایی است که محتوای بی‌کیفیت </a:t>
            </a:r>
            <a:r>
              <a:rPr dirty="0" lang="fa-IR">
                <a:solidFill>
                  <a:srgbClr val="2D2D2D"/>
                </a:solidFill>
                <a:latin typeface="triboon"/>
                <a:cs charset="-78" panose="00000700000000000000" pitchFamily="2" typeface="B Titr"/>
              </a:rPr>
              <a:t>دارند</a:t>
            </a:r>
            <a:r>
              <a:rPr dirty="0" lang="en-US">
                <a:solidFill>
                  <a:srgbClr val="2D2D2D"/>
                </a:solidFill>
                <a:latin typeface="triboon"/>
                <a:cs charset="-78" panose="00000700000000000000" pitchFamily="2" typeface="B Titr"/>
              </a:rPr>
              <a:t> </a:t>
            </a:r>
            <a:r>
              <a:rPr dirty="0" lang="fa-IR">
                <a:solidFill>
                  <a:srgbClr val="2D2D2D"/>
                </a:solidFill>
                <a:latin typeface="triboon"/>
                <a:cs charset="-78" panose="00000700000000000000" pitchFamily="2" typeface="B Titr"/>
              </a:rPr>
              <a:t>و همچنین محتوای تکراری یا سرقت ادبی هستند. الگوریتم پاندا همچنین محتواهای کم حجم را شناسایی می‌کند</a:t>
            </a:r>
            <a:endParaRPr dirty="0" lang="en-US">
              <a:solidFill>
                <a:srgbClr val="2D2D2D"/>
              </a:solidFill>
              <a:latin typeface="triboon"/>
              <a:cs charset="-78" panose="00000700000000000000" pitchFamily="2" typeface="B Titr"/>
            </a:endParaRPr>
          </a:p>
        </p:txBody>
      </p:sp>
      <p:sp>
        <p:nvSpPr>
          <p:cNvPr id="16" name="TextBox 15">
            <a:extLst>
              <a:ext uri="{FF2B5EF4-FFF2-40B4-BE49-F238E27FC236}">
                <a16:creationId xmlns:a16="http://schemas.microsoft.com/office/drawing/2014/main" id="{C5FC318D-9B88-4CB0-B102-500E377B3AAB}"/>
              </a:ext>
            </a:extLst>
          </p:cNvPr>
          <p:cNvSpPr txBox="1"/>
          <p:nvPr/>
        </p:nvSpPr>
        <p:spPr>
          <a:xfrm>
            <a:off x="2664147" y="3558356"/>
            <a:ext cx="2102580" cy="2585323"/>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کیفیت لینک‌های داده‌شده به یک صفحه را مشخص کند. می‌تواند به بهبود رتبه‌بندی یک سایت کمک کند یا سایت‌های لینک‌های مخرب و پولی گرفته باشند، را با جریمه مواجه کند.</a:t>
            </a:r>
            <a:endParaRPr dirty="0" lang="en-US">
              <a:solidFill>
                <a:srgbClr val="2D2D2D"/>
              </a:solidFill>
              <a:latin typeface="triboon"/>
              <a:cs charset="-78" panose="00000700000000000000" pitchFamily="2" typeface="B Titr"/>
            </a:endParaRPr>
          </a:p>
        </p:txBody>
      </p:sp>
      <p:sp>
        <p:nvSpPr>
          <p:cNvPr id="18" name="TextBox 17">
            <a:extLst>
              <a:ext uri="{FF2B5EF4-FFF2-40B4-BE49-F238E27FC236}">
                <a16:creationId xmlns:a16="http://schemas.microsoft.com/office/drawing/2014/main" id="{D1A41AFA-ADD1-484F-B7E6-AA8F2AE233DC}"/>
              </a:ext>
            </a:extLst>
          </p:cNvPr>
          <p:cNvSpPr txBox="1"/>
          <p:nvPr/>
        </p:nvSpPr>
        <p:spPr>
          <a:xfrm>
            <a:off x="5188718" y="3573898"/>
            <a:ext cx="2102580" cy="3139321"/>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مرغ مگس خوار با دقت و سرعت بالایی کلمات را بررسی می‌کند و مترادف آن‌ها را تا حد زیادی می‌شناسد. مگس خوار نتایج را به شما نشان می‌دهد، صفحاتی را هم که بیش از حد از کلمات کلیدی استفاده کرده‌اند جریمه می‌کند.</a:t>
            </a:r>
            <a:endParaRPr dirty="0" lang="en-US">
              <a:solidFill>
                <a:srgbClr val="2D2D2D"/>
              </a:solidFill>
              <a:latin typeface="triboon"/>
              <a:cs charset="-78" panose="00000700000000000000" pitchFamily="2" typeface="B Titr"/>
            </a:endParaRPr>
          </a:p>
        </p:txBody>
      </p:sp>
      <p:sp>
        <p:nvSpPr>
          <p:cNvPr id="20" name="TextBox 19">
            <a:extLst>
              <a:ext uri="{FF2B5EF4-FFF2-40B4-BE49-F238E27FC236}">
                <a16:creationId xmlns:a16="http://schemas.microsoft.com/office/drawing/2014/main" id="{EFAD8C39-54F6-4A80-9842-C67F4E35C686}"/>
              </a:ext>
            </a:extLst>
          </p:cNvPr>
          <p:cNvSpPr txBox="1"/>
          <p:nvPr/>
        </p:nvSpPr>
        <p:spPr>
          <a:xfrm>
            <a:off x="7641082" y="3558356"/>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کبوتر بر سئوی محلی تمرکز دارد با این تفاوت که علاوه بر این که بر صفحات نتایج اثرگذار است بر نقشه گوگل نیز توجه ویژه‌ای داشته است و منجر به توانایی گوگل در ارائه نتایج نزدیک به کاربران شده است.</a:t>
            </a:r>
            <a:endParaRPr dirty="0" lang="en-US">
              <a:solidFill>
                <a:srgbClr val="2D2D2D"/>
              </a:solidFill>
              <a:latin typeface="triboon"/>
              <a:cs charset="-78" panose="00000700000000000000" pitchFamily="2" typeface="B Titr"/>
            </a:endParaRPr>
          </a:p>
        </p:txBody>
      </p:sp>
      <p:sp>
        <p:nvSpPr>
          <p:cNvPr id="22" name="TextBox 21">
            <a:extLst>
              <a:ext uri="{FF2B5EF4-FFF2-40B4-BE49-F238E27FC236}">
                <a16:creationId xmlns:a16="http://schemas.microsoft.com/office/drawing/2014/main" id="{364704E3-6061-45D8-993F-5F8EF0F3CB3A}"/>
              </a:ext>
            </a:extLst>
          </p:cNvPr>
          <p:cNvSpPr txBox="1"/>
          <p:nvPr/>
        </p:nvSpPr>
        <p:spPr>
          <a:xfrm>
            <a:off x="9907623" y="3548111"/>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برای مدیریت عبارت‌های سرچ شده از ماشین یادگیری استفاده کرده است. به این ترتیب می‌تواند معنی کلماتی که نمی‌شناسد را حدس بزند، کلمات با معنای مشابه را پیدا کند و بر اساس آن نتایج مرتبط را ارائه دهد.</a:t>
            </a:r>
            <a:endParaRPr dirty="0" lang="en-US">
              <a:solidFill>
                <a:srgbClr val="2D2D2D"/>
              </a:solidFill>
              <a:latin typeface="triboon"/>
              <a:cs charset="-78" panose="00000700000000000000" pitchFamily="2" typeface="B Titr"/>
            </a:endParaRPr>
          </a:p>
        </p:txBody>
      </p:sp>
    </p:spTree>
    <p:extLst>
      <p:ext uri="{BB962C8B-B14F-4D97-AF65-F5344CB8AC3E}">
        <p14:creationId xmlns:p14="http://schemas.microsoft.com/office/powerpoint/2010/main" val="307794193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p14:dur="2000" spd="slow">
        <p159:morph option="byObject"/>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rotWithShape="1">
          <a:blip r:embed="rId2">
            <a:extLst>
              <a:ext uri="{28A0092B-C50C-407E-A947-70E740481C1C}">
                <a14:useLocalDpi xmlns:a14="http://schemas.microsoft.com/office/drawing/2010/main" val="0"/>
              </a:ext>
            </a:extLst>
          </a:blip>
          <a:srcRect r="8764" b="6826"/>
          <a:stretch/>
        </p:blipFill>
        <p:spPr>
          <a:xfrm>
            <a:off x="493645" y="331305"/>
            <a:ext cx="3641033" cy="3617843"/>
          </a:xfrm>
          <a:prstGeom prst="rect">
            <a:avLst/>
          </a:prstGeom>
        </p:spPr>
      </p:pic>
      <p:sp>
        <p:nvSpPr>
          <p:cNvPr id="24" name="TextBox 23">
            <a:extLst>
              <a:ext uri="{FF2B5EF4-FFF2-40B4-BE49-F238E27FC236}">
                <a16:creationId xmlns:a16="http://schemas.microsoft.com/office/drawing/2014/main" id="{20E28C1A-9C3E-44D6-8F15-BB6F0F7C0900}"/>
              </a:ext>
            </a:extLst>
          </p:cNvPr>
          <p:cNvSpPr txBox="1"/>
          <p:nvPr/>
        </p:nvSpPr>
        <p:spPr>
          <a:xfrm>
            <a:off x="2782957" y="331305"/>
            <a:ext cx="9409043" cy="400110"/>
          </a:xfrm>
          <a:prstGeom prst="rect">
            <a:avLst/>
          </a:prstGeom>
          <a:noFill/>
        </p:spPr>
        <p:txBody>
          <a:bodyPr wrap="square">
            <a:spAutoFit/>
          </a:bodyPr>
          <a:lstStyle/>
          <a:p>
            <a:pPr algn="r"/>
            <a:r>
              <a:rPr lang="fa-IR" sz="2000" b="1" i="0" dirty="0">
                <a:solidFill>
                  <a:srgbClr val="079596"/>
                </a:solidFill>
                <a:effectLst/>
                <a:latin typeface="IRANSans"/>
                <a:cs typeface="B Titr" panose="00000700000000000000" pitchFamily="2" charset="-78"/>
              </a:rPr>
              <a:t>ویژگی‌های شخصیتی : عاقل / بالغ / حساس به قضاوت دیگران / اهل تغییر و پیشرفت </a:t>
            </a:r>
          </a:p>
        </p:txBody>
      </p:sp>
      <p:sp>
        <p:nvSpPr>
          <p:cNvPr id="25" name="TextBox 24">
            <a:extLst>
              <a:ext uri="{FF2B5EF4-FFF2-40B4-BE49-F238E27FC236}">
                <a16:creationId xmlns:a16="http://schemas.microsoft.com/office/drawing/2014/main" id="{AD6E7ADB-8CF0-4761-BDE9-58E13954B7ED}"/>
              </a:ext>
            </a:extLst>
          </p:cNvPr>
          <p:cNvSpPr txBox="1"/>
          <p:nvPr/>
        </p:nvSpPr>
        <p:spPr>
          <a:xfrm>
            <a:off x="493645" y="4252892"/>
            <a:ext cx="6129130" cy="2362185"/>
          </a:xfrm>
          <a:prstGeom prst="rect">
            <a:avLst/>
          </a:prstGeom>
          <a:noFill/>
        </p:spPr>
        <p:txBody>
          <a:bodyPr wrap="square">
            <a:spAutoFit/>
          </a:bodyPr>
          <a:lstStyle/>
          <a:p>
            <a:pPr algn="justLow" rtl="1">
              <a:lnSpc>
                <a:spcPct val="150000"/>
              </a:lnSpc>
            </a:pPr>
            <a:r>
              <a:rPr lang="fa-IR" sz="2000" b="0" i="0" dirty="0">
                <a:solidFill>
                  <a:srgbClr val="292929"/>
                </a:solidFill>
                <a:effectLst/>
                <a:latin typeface="IRANSans"/>
                <a:cs typeface="B Titr" panose="00000700000000000000" pitchFamily="2" charset="-78"/>
              </a:rPr>
              <a:t> الگوریتم رنک برین مثل یک انسان رفتار می‌کند و از تجربیات گذشته برای رشد استفاده می‌کند و می‌توان گفت از آن دست انسان‌هایی‌ست که خیلی به رفتار و قضاوت سایر انسان‌ها اهمیت می‌دهد و مدام در حال آنالیز رفتارهای کاربران است تا خودش را بر اساس آن تغییر دهد. </a:t>
            </a:r>
            <a:endParaRPr lang="en-US" sz="2000" dirty="0">
              <a:cs typeface="B Titr" panose="00000700000000000000" pitchFamily="2" charset="-78"/>
            </a:endParaRPr>
          </a:p>
        </p:txBody>
      </p:sp>
      <p:sp>
        <p:nvSpPr>
          <p:cNvPr id="26" name="TextBox 25">
            <a:extLst>
              <a:ext uri="{FF2B5EF4-FFF2-40B4-BE49-F238E27FC236}">
                <a16:creationId xmlns:a16="http://schemas.microsoft.com/office/drawing/2014/main" id="{660C4CA5-D5E6-4A56-B57F-D7A135806FFB}"/>
              </a:ext>
            </a:extLst>
          </p:cNvPr>
          <p:cNvSpPr txBox="1"/>
          <p:nvPr/>
        </p:nvSpPr>
        <p:spPr>
          <a:xfrm>
            <a:off x="5847522" y="1812877"/>
            <a:ext cx="6129130" cy="646331"/>
          </a:xfrm>
          <a:prstGeom prst="rect">
            <a:avLst/>
          </a:prstGeom>
          <a:noFill/>
        </p:spPr>
        <p:txBody>
          <a:bodyPr wrap="square">
            <a:spAutoFit/>
          </a:bodyPr>
          <a:lstStyle/>
          <a:p>
            <a:pPr algn="r" rtl="1"/>
            <a:r>
              <a:rPr lang="fa-IR" b="1" i="0" dirty="0">
                <a:solidFill>
                  <a:srgbClr val="16A085"/>
                </a:solidFill>
                <a:effectLst/>
                <a:latin typeface="IRANSans"/>
                <a:cs typeface="B Titr" panose="00000700000000000000" pitchFamily="2" charset="-78"/>
              </a:rPr>
              <a:t>حساسیت رنک‌ برین به نرخ کلیک </a:t>
            </a:r>
            <a:r>
              <a:rPr lang="en-US" b="1" i="0" dirty="0">
                <a:solidFill>
                  <a:srgbClr val="16A085"/>
                </a:solidFill>
                <a:effectLst/>
                <a:latin typeface="IRANSans"/>
                <a:cs typeface="B Titr" panose="00000700000000000000" pitchFamily="2" charset="-78"/>
              </a:rPr>
              <a:t>CTR</a:t>
            </a:r>
            <a:br>
              <a:rPr lang="en-US" dirty="0">
                <a:cs typeface="B Titr" panose="00000700000000000000" pitchFamily="2" charset="-78"/>
              </a:rPr>
            </a:br>
            <a:endParaRPr lang="en-US" dirty="0">
              <a:cs typeface="B Titr" panose="00000700000000000000" pitchFamily="2" charset="-78"/>
            </a:endParaRPr>
          </a:p>
        </p:txBody>
      </p:sp>
      <p:sp>
        <p:nvSpPr>
          <p:cNvPr id="27" name="TextBox 26">
            <a:extLst>
              <a:ext uri="{FF2B5EF4-FFF2-40B4-BE49-F238E27FC236}">
                <a16:creationId xmlns:a16="http://schemas.microsoft.com/office/drawing/2014/main" id="{3216A673-12E2-4F4F-BC16-A370933639CC}"/>
              </a:ext>
            </a:extLst>
          </p:cNvPr>
          <p:cNvSpPr txBox="1"/>
          <p:nvPr/>
        </p:nvSpPr>
        <p:spPr>
          <a:xfrm>
            <a:off x="5847522" y="2439786"/>
            <a:ext cx="6129130" cy="646331"/>
          </a:xfrm>
          <a:prstGeom prst="rect">
            <a:avLst/>
          </a:prstGeom>
          <a:noFill/>
        </p:spPr>
        <p:txBody>
          <a:bodyPr wrap="square">
            <a:spAutoFit/>
          </a:bodyPr>
          <a:lstStyle/>
          <a:p>
            <a:pPr algn="r" rtl="1"/>
            <a:r>
              <a:rPr lang="fa-IR" b="1" i="0" dirty="0">
                <a:solidFill>
                  <a:srgbClr val="16A085"/>
                </a:solidFill>
                <a:effectLst/>
                <a:latin typeface="IRANSans"/>
                <a:cs typeface="B Titr" panose="00000700000000000000" pitchFamily="2" charset="-78"/>
              </a:rPr>
              <a:t>حساسیت رنک‌ برین به نرخ پرش </a:t>
            </a:r>
            <a:r>
              <a:rPr lang="en-US" b="1" i="0" dirty="0">
                <a:solidFill>
                  <a:srgbClr val="16A085"/>
                </a:solidFill>
                <a:effectLst/>
                <a:latin typeface="IRANSans"/>
                <a:cs typeface="B Titr" panose="00000700000000000000" pitchFamily="2" charset="-78"/>
              </a:rPr>
              <a:t>Bounce rate</a:t>
            </a:r>
            <a:br>
              <a:rPr lang="en-US" dirty="0">
                <a:cs typeface="B Titr" panose="00000700000000000000" pitchFamily="2" charset="-78"/>
              </a:rPr>
            </a:br>
            <a:endParaRPr lang="en-US" dirty="0">
              <a:cs typeface="B Titr" panose="00000700000000000000" pitchFamily="2" charset="-78"/>
            </a:endParaRPr>
          </a:p>
        </p:txBody>
      </p:sp>
      <p:sp>
        <p:nvSpPr>
          <p:cNvPr id="28" name="TextBox 27">
            <a:extLst>
              <a:ext uri="{FF2B5EF4-FFF2-40B4-BE49-F238E27FC236}">
                <a16:creationId xmlns:a16="http://schemas.microsoft.com/office/drawing/2014/main" id="{BAF73141-8065-402F-A016-DC1547CA7FF2}"/>
              </a:ext>
            </a:extLst>
          </p:cNvPr>
          <p:cNvSpPr txBox="1"/>
          <p:nvPr/>
        </p:nvSpPr>
        <p:spPr>
          <a:xfrm>
            <a:off x="6062870" y="3125553"/>
            <a:ext cx="6129130" cy="646331"/>
          </a:xfrm>
          <a:prstGeom prst="rect">
            <a:avLst/>
          </a:prstGeom>
          <a:noFill/>
        </p:spPr>
        <p:txBody>
          <a:bodyPr wrap="square">
            <a:spAutoFit/>
          </a:bodyPr>
          <a:lstStyle/>
          <a:p>
            <a:pPr algn="r" rtl="1"/>
            <a:r>
              <a:rPr lang="fa-IR" b="1" i="0" dirty="0">
                <a:solidFill>
                  <a:srgbClr val="16A085"/>
                </a:solidFill>
                <a:effectLst/>
                <a:latin typeface="IRANSans"/>
                <a:cs typeface="B Titr" panose="00000700000000000000" pitchFamily="2" charset="-78"/>
              </a:rPr>
              <a:t>حساسیت رنک‌ برین به مدت زمان ماندگاری کاربر روی سایت </a:t>
            </a:r>
            <a:r>
              <a:rPr lang="en-US" b="1" i="0" dirty="0">
                <a:solidFill>
                  <a:srgbClr val="16A085"/>
                </a:solidFill>
                <a:effectLst/>
                <a:latin typeface="IRANSans"/>
                <a:cs typeface="B Titr" panose="00000700000000000000" pitchFamily="2" charset="-78"/>
              </a:rPr>
              <a:t>Dwell time</a:t>
            </a:r>
            <a:br>
              <a:rPr lang="en-US" dirty="0">
                <a:cs typeface="B Titr" panose="00000700000000000000" pitchFamily="2" charset="-78"/>
              </a:rPr>
            </a:br>
            <a:endParaRPr lang="en-US" dirty="0">
              <a:cs typeface="B Titr" panose="00000700000000000000" pitchFamily="2" charset="-78"/>
            </a:endParaRPr>
          </a:p>
        </p:txBody>
      </p:sp>
    </p:spTree>
    <p:extLst>
      <p:ext uri="{BB962C8B-B14F-4D97-AF65-F5344CB8AC3E}">
        <p14:creationId xmlns:p14="http://schemas.microsoft.com/office/powerpoint/2010/main" val="170457995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5481" l="129" r="4102" t="63"/>
          <a:stretch/>
        </p:blipFill>
        <p:spPr>
          <a:xfrm>
            <a:off x="387862" y="106017"/>
            <a:ext cx="2050031" cy="3140766"/>
          </a:xfrm>
          <a:prstGeom prst="roundRect">
            <a:avLst/>
          </a:prstGeom>
        </p:spPr>
      </p:pic>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rotWithShape="1">
          <a:blip r:embed="rId3">
            <a:extLst>
              <a:ext uri="{28A0092B-C50C-407E-A947-70E740481C1C}">
                <a14:useLocalDpi xmlns:a14="http://schemas.microsoft.com/office/drawing/2010/main" val="0"/>
              </a:ext>
            </a:extLst>
          </a:blip>
          <a:srcRect b="4576" t="1"/>
          <a:stretch/>
        </p:blipFill>
        <p:spPr>
          <a:xfrm>
            <a:off x="2716696" y="437322"/>
            <a:ext cx="2050031" cy="2504661"/>
          </a:xfrm>
          <a:prstGeom prst="rect">
            <a:avLst/>
          </a:prstGeom>
        </p:spPr>
      </p:pic>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5241267" y="304800"/>
            <a:ext cx="2184008" cy="2637183"/>
          </a:xfrm>
          <a:prstGeom prst="rect">
            <a:avLst/>
          </a:prstGeom>
        </p:spPr>
      </p:pic>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7723615" y="304801"/>
            <a:ext cx="2184008" cy="2637182"/>
          </a:xfrm>
          <a:prstGeom prst="rect">
            <a:avLst/>
          </a:prstGeom>
        </p:spPr>
      </p:pic>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9743662" y="437322"/>
            <a:ext cx="2574267" cy="2504661"/>
          </a:xfrm>
          <a:prstGeom prst="rect">
            <a:avLst/>
          </a:prstGeom>
        </p:spPr>
      </p:pic>
      <p:sp>
        <p:nvSpPr>
          <p:cNvPr id="15" name="TextBox 14">
            <a:extLst>
              <a:ext uri="{FF2B5EF4-FFF2-40B4-BE49-F238E27FC236}">
                <a16:creationId xmlns:a16="http://schemas.microsoft.com/office/drawing/2014/main" id="{AD539C70-2FA5-4917-B239-CB3460928EA8}"/>
              </a:ext>
            </a:extLst>
          </p:cNvPr>
          <p:cNvSpPr txBox="1"/>
          <p:nvPr/>
        </p:nvSpPr>
        <p:spPr>
          <a:xfrm>
            <a:off x="775116" y="3062117"/>
            <a:ext cx="1275522" cy="369332"/>
          </a:xfrm>
          <a:prstGeom prst="rect">
            <a:avLst/>
          </a:prstGeom>
          <a:noFill/>
        </p:spPr>
        <p:txBody>
          <a:bodyPr wrap="square">
            <a:spAutoFit/>
          </a:bodyPr>
          <a:lstStyle/>
          <a:p>
            <a:pPr algn="l"/>
            <a:r>
              <a:rPr b="1" dirty="0" i="0" lang="en-US">
                <a:solidFill>
                  <a:srgbClr val="505D68"/>
                </a:solidFill>
                <a:effectLst/>
                <a:latin typeface="Ubuntu"/>
              </a:rPr>
              <a:t>1. Panda</a:t>
            </a:r>
          </a:p>
        </p:txBody>
      </p:sp>
      <p:sp>
        <p:nvSpPr>
          <p:cNvPr id="17" name="TextBox 16">
            <a:extLst>
              <a:ext uri="{FF2B5EF4-FFF2-40B4-BE49-F238E27FC236}">
                <a16:creationId xmlns:a16="http://schemas.microsoft.com/office/drawing/2014/main" id="{1B62DDCF-D047-4FD1-9BAD-77533709E7D3}"/>
              </a:ext>
            </a:extLst>
          </p:cNvPr>
          <p:cNvSpPr txBox="1"/>
          <p:nvPr/>
        </p:nvSpPr>
        <p:spPr>
          <a:xfrm>
            <a:off x="3111714" y="3039633"/>
            <a:ext cx="1448829" cy="369332"/>
          </a:xfrm>
          <a:prstGeom prst="rect">
            <a:avLst/>
          </a:prstGeom>
          <a:noFill/>
        </p:spPr>
        <p:txBody>
          <a:bodyPr wrap="square">
            <a:spAutoFit/>
          </a:bodyPr>
          <a:lstStyle/>
          <a:p>
            <a:pPr algn="l"/>
            <a:r>
              <a:rPr b="1" dirty="0" i="0" lang="en-US">
                <a:solidFill>
                  <a:srgbClr val="505D68"/>
                </a:solidFill>
                <a:effectLst/>
                <a:latin typeface="Ubuntu"/>
              </a:rPr>
              <a:t>2. Penguin</a:t>
            </a:r>
          </a:p>
        </p:txBody>
      </p:sp>
      <p:sp>
        <p:nvSpPr>
          <p:cNvPr id="19" name="TextBox 18">
            <a:extLst>
              <a:ext uri="{FF2B5EF4-FFF2-40B4-BE49-F238E27FC236}">
                <a16:creationId xmlns:a16="http://schemas.microsoft.com/office/drawing/2014/main" id="{E5F34043-312C-4C45-82A4-27656CA4F185}"/>
              </a:ext>
            </a:extLst>
          </p:cNvPr>
          <p:cNvSpPr txBox="1"/>
          <p:nvPr/>
        </p:nvSpPr>
        <p:spPr>
          <a:xfrm>
            <a:off x="5340170" y="3062117"/>
            <a:ext cx="1810003" cy="369332"/>
          </a:xfrm>
          <a:prstGeom prst="rect">
            <a:avLst/>
          </a:prstGeom>
          <a:noFill/>
        </p:spPr>
        <p:txBody>
          <a:bodyPr wrap="square">
            <a:spAutoFit/>
          </a:bodyPr>
          <a:lstStyle/>
          <a:p>
            <a:pPr algn="l"/>
            <a:r>
              <a:rPr b="1" dirty="0" i="0" lang="en-US">
                <a:solidFill>
                  <a:srgbClr val="505D68"/>
                </a:solidFill>
                <a:effectLst/>
                <a:latin typeface="Ubuntu"/>
              </a:rPr>
              <a:t>3. Hummingbird</a:t>
            </a:r>
          </a:p>
        </p:txBody>
      </p:sp>
      <p:sp>
        <p:nvSpPr>
          <p:cNvPr id="21" name="TextBox 20">
            <a:extLst>
              <a:ext uri="{FF2B5EF4-FFF2-40B4-BE49-F238E27FC236}">
                <a16:creationId xmlns:a16="http://schemas.microsoft.com/office/drawing/2014/main" id="{0230F331-0655-499A-A24B-9AC1D5F538EF}"/>
              </a:ext>
            </a:extLst>
          </p:cNvPr>
          <p:cNvSpPr txBox="1"/>
          <p:nvPr/>
        </p:nvSpPr>
        <p:spPr>
          <a:xfrm>
            <a:off x="8244119" y="3039633"/>
            <a:ext cx="1143000" cy="369332"/>
          </a:xfrm>
          <a:prstGeom prst="rect">
            <a:avLst/>
          </a:prstGeom>
          <a:noFill/>
        </p:spPr>
        <p:txBody>
          <a:bodyPr wrap="square">
            <a:spAutoFit/>
          </a:bodyPr>
          <a:lstStyle/>
          <a:p>
            <a:pPr algn="l"/>
            <a:r>
              <a:rPr b="1" dirty="0" i="0" lang="en-US">
                <a:solidFill>
                  <a:srgbClr val="505D68"/>
                </a:solidFill>
                <a:effectLst/>
                <a:latin typeface="Ubuntu"/>
              </a:rPr>
              <a:t>4. Pigeon</a:t>
            </a:r>
          </a:p>
        </p:txBody>
      </p:sp>
      <p:sp>
        <p:nvSpPr>
          <p:cNvPr id="23" name="TextBox 22">
            <a:extLst>
              <a:ext uri="{FF2B5EF4-FFF2-40B4-BE49-F238E27FC236}">
                <a16:creationId xmlns:a16="http://schemas.microsoft.com/office/drawing/2014/main" id="{CA0807F5-DD5A-4EB1-9531-74BB08C98A87}"/>
              </a:ext>
            </a:extLst>
          </p:cNvPr>
          <p:cNvSpPr txBox="1"/>
          <p:nvPr/>
        </p:nvSpPr>
        <p:spPr>
          <a:xfrm>
            <a:off x="10306380" y="3039633"/>
            <a:ext cx="1448829" cy="369332"/>
          </a:xfrm>
          <a:prstGeom prst="rect">
            <a:avLst/>
          </a:prstGeom>
          <a:noFill/>
        </p:spPr>
        <p:txBody>
          <a:bodyPr wrap="square">
            <a:spAutoFit/>
          </a:bodyPr>
          <a:lstStyle/>
          <a:p>
            <a:pPr algn="l"/>
            <a:r>
              <a:rPr b="1" dirty="0" i="0" lang="en-US">
                <a:solidFill>
                  <a:srgbClr val="505D68"/>
                </a:solidFill>
                <a:effectLst/>
                <a:latin typeface="Ubuntu"/>
              </a:rPr>
              <a:t>5. </a:t>
            </a:r>
            <a:r>
              <a:rPr b="1" dirty="0" err="1" i="0" lang="en-US">
                <a:solidFill>
                  <a:srgbClr val="505D68"/>
                </a:solidFill>
                <a:effectLst/>
                <a:latin typeface="Ubuntu"/>
              </a:rPr>
              <a:t>RankBrain</a:t>
            </a:r>
            <a:endParaRPr b="1" dirty="0" i="0" lang="en-US">
              <a:solidFill>
                <a:srgbClr val="505D68"/>
              </a:solidFill>
              <a:effectLst/>
              <a:latin typeface="Ubuntu"/>
            </a:endParaRPr>
          </a:p>
        </p:txBody>
      </p:sp>
      <p:sp>
        <p:nvSpPr>
          <p:cNvPr id="14" name="TextBox 13">
            <a:extLst>
              <a:ext uri="{FF2B5EF4-FFF2-40B4-BE49-F238E27FC236}">
                <a16:creationId xmlns:a16="http://schemas.microsoft.com/office/drawing/2014/main" id="{193FE163-1CAA-45B0-A7F7-4D9F010B0E80}"/>
              </a:ext>
            </a:extLst>
          </p:cNvPr>
          <p:cNvSpPr txBox="1"/>
          <p:nvPr/>
        </p:nvSpPr>
        <p:spPr>
          <a:xfrm>
            <a:off x="139576" y="3567989"/>
            <a:ext cx="2102580" cy="2862322"/>
          </a:xfrm>
          <a:prstGeom prst="rect">
            <a:avLst/>
          </a:prstGeom>
          <a:noFill/>
        </p:spPr>
        <p:txBody>
          <a:bodyPr wrap="square">
            <a:spAutoFit/>
          </a:bodyPr>
          <a:lstStyle/>
          <a:p>
            <a:pPr algn="justLow" rtl="1"/>
            <a:r>
              <a:rPr b="0" dirty="0" i="0" lang="fa-IR">
                <a:solidFill>
                  <a:srgbClr val="2D2D2D"/>
                </a:solidFill>
                <a:effectLst/>
                <a:latin typeface="triboon"/>
                <a:cs charset="-78" panose="00000700000000000000" pitchFamily="2" typeface="B Titr"/>
              </a:rPr>
              <a:t>هدف از این الگوریتم پایین آوردن رتبه سایت‌هایی است که محتوای بی‌کیفیت </a:t>
            </a:r>
            <a:r>
              <a:rPr dirty="0" lang="fa-IR">
                <a:solidFill>
                  <a:srgbClr val="2D2D2D"/>
                </a:solidFill>
                <a:latin typeface="triboon"/>
                <a:cs charset="-78" panose="00000700000000000000" pitchFamily="2" typeface="B Titr"/>
              </a:rPr>
              <a:t>دارند</a:t>
            </a:r>
            <a:r>
              <a:rPr dirty="0" lang="en-US">
                <a:solidFill>
                  <a:srgbClr val="2D2D2D"/>
                </a:solidFill>
                <a:latin typeface="triboon"/>
                <a:cs charset="-78" panose="00000700000000000000" pitchFamily="2" typeface="B Titr"/>
              </a:rPr>
              <a:t> </a:t>
            </a:r>
            <a:r>
              <a:rPr dirty="0" lang="fa-IR">
                <a:solidFill>
                  <a:srgbClr val="2D2D2D"/>
                </a:solidFill>
                <a:latin typeface="triboon"/>
                <a:cs charset="-78" panose="00000700000000000000" pitchFamily="2" typeface="B Titr"/>
              </a:rPr>
              <a:t>و همچنین محتوای تکراری یا سرقت ادبی هستند. الگوریتم پاندا همچنین محتواهای کم حجم را شناسایی می‌کند</a:t>
            </a:r>
            <a:endParaRPr dirty="0" lang="en-US">
              <a:solidFill>
                <a:srgbClr val="2D2D2D"/>
              </a:solidFill>
              <a:latin typeface="triboon"/>
              <a:cs charset="-78" panose="00000700000000000000" pitchFamily="2" typeface="B Titr"/>
            </a:endParaRPr>
          </a:p>
        </p:txBody>
      </p:sp>
      <p:sp>
        <p:nvSpPr>
          <p:cNvPr id="16" name="TextBox 15">
            <a:extLst>
              <a:ext uri="{FF2B5EF4-FFF2-40B4-BE49-F238E27FC236}">
                <a16:creationId xmlns:a16="http://schemas.microsoft.com/office/drawing/2014/main" id="{C5FC318D-9B88-4CB0-B102-500E377B3AAB}"/>
              </a:ext>
            </a:extLst>
          </p:cNvPr>
          <p:cNvSpPr txBox="1"/>
          <p:nvPr/>
        </p:nvSpPr>
        <p:spPr>
          <a:xfrm>
            <a:off x="2664147" y="3558356"/>
            <a:ext cx="2102580" cy="2585323"/>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کیفیت لینک‌های داده‌شده به یک صفحه را مشخص کند. می‌تواند به بهبود رتبه‌بندی یک سایت کمک کند یا سایت‌های لینک‌های مخرب و پولی گرفته باشند، را با جریمه مواجه کند.</a:t>
            </a:r>
            <a:endParaRPr dirty="0" lang="en-US">
              <a:solidFill>
                <a:srgbClr val="2D2D2D"/>
              </a:solidFill>
              <a:latin typeface="triboon"/>
              <a:cs charset="-78" panose="00000700000000000000" pitchFamily="2" typeface="B Titr"/>
            </a:endParaRPr>
          </a:p>
        </p:txBody>
      </p:sp>
      <p:sp>
        <p:nvSpPr>
          <p:cNvPr id="18" name="TextBox 17">
            <a:extLst>
              <a:ext uri="{FF2B5EF4-FFF2-40B4-BE49-F238E27FC236}">
                <a16:creationId xmlns:a16="http://schemas.microsoft.com/office/drawing/2014/main" id="{D1A41AFA-ADD1-484F-B7E6-AA8F2AE233DC}"/>
              </a:ext>
            </a:extLst>
          </p:cNvPr>
          <p:cNvSpPr txBox="1"/>
          <p:nvPr/>
        </p:nvSpPr>
        <p:spPr>
          <a:xfrm>
            <a:off x="5188718" y="3573898"/>
            <a:ext cx="2102580" cy="3139321"/>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مرغ مگس خوار با دقت و سرعت بالایی کلمات را بررسی می‌کند و مترادف آن‌ها را تا حد زیادی می‌شناسد. مگس خوار نتایج را به شما نشان می‌دهد، صفحاتی را هم که بیش از حد از کلمات کلیدی استفاده کرده‌اند جریمه می‌کند.</a:t>
            </a:r>
            <a:endParaRPr dirty="0" lang="en-US">
              <a:solidFill>
                <a:srgbClr val="2D2D2D"/>
              </a:solidFill>
              <a:latin typeface="triboon"/>
              <a:cs charset="-78" panose="00000700000000000000" pitchFamily="2" typeface="B Titr"/>
            </a:endParaRPr>
          </a:p>
        </p:txBody>
      </p:sp>
      <p:sp>
        <p:nvSpPr>
          <p:cNvPr id="20" name="TextBox 19">
            <a:extLst>
              <a:ext uri="{FF2B5EF4-FFF2-40B4-BE49-F238E27FC236}">
                <a16:creationId xmlns:a16="http://schemas.microsoft.com/office/drawing/2014/main" id="{EFAD8C39-54F6-4A80-9842-C67F4E35C686}"/>
              </a:ext>
            </a:extLst>
          </p:cNvPr>
          <p:cNvSpPr txBox="1"/>
          <p:nvPr/>
        </p:nvSpPr>
        <p:spPr>
          <a:xfrm>
            <a:off x="7641082" y="3558356"/>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کبوتر بر سئوی محلی تمرکز دارد با این تفاوت که علاوه بر این که بر صفحات نتایج اثرگذار است بر نقشه گوگل نیز توجه ویژه‌ای داشته است و منجر به توانایی گوگل در ارائه نتایج نزدیک به کاربران شده است.</a:t>
            </a:r>
            <a:endParaRPr dirty="0" lang="en-US">
              <a:solidFill>
                <a:srgbClr val="2D2D2D"/>
              </a:solidFill>
              <a:latin typeface="triboon"/>
              <a:cs charset="-78" panose="00000700000000000000" pitchFamily="2" typeface="B Titr"/>
            </a:endParaRPr>
          </a:p>
        </p:txBody>
      </p:sp>
      <p:sp>
        <p:nvSpPr>
          <p:cNvPr id="22" name="TextBox 21">
            <a:extLst>
              <a:ext uri="{FF2B5EF4-FFF2-40B4-BE49-F238E27FC236}">
                <a16:creationId xmlns:a16="http://schemas.microsoft.com/office/drawing/2014/main" id="{364704E3-6061-45D8-993F-5F8EF0F3CB3A}"/>
              </a:ext>
            </a:extLst>
          </p:cNvPr>
          <p:cNvSpPr txBox="1"/>
          <p:nvPr/>
        </p:nvSpPr>
        <p:spPr>
          <a:xfrm>
            <a:off x="9907623" y="3548111"/>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برای مدیریت عبارت‌های سرچ شده از ماشین یادگیری استفاده کرده است. به این ترتیب می‌تواند معنی کلماتی که نمی‌شناسد را حدس بزند، کلمات با معنای مشابه را پیدا کند و بر اساس آن نتایج مرتبط را ارائه دهد.</a:t>
            </a:r>
            <a:endParaRPr dirty="0" lang="en-US">
              <a:solidFill>
                <a:srgbClr val="2D2D2D"/>
              </a:solidFill>
              <a:latin typeface="triboon"/>
              <a:cs charset="-78" panose="00000700000000000000" pitchFamily="2" typeface="B Titr"/>
            </a:endParaRPr>
          </a:p>
        </p:txBody>
      </p:sp>
    </p:spTree>
    <p:extLst>
      <p:ext uri="{BB962C8B-B14F-4D97-AF65-F5344CB8AC3E}">
        <p14:creationId xmlns:p14="http://schemas.microsoft.com/office/powerpoint/2010/main" val="173940645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p14:dur="2000" spd="slow">
        <p159:morph option="byObject"/>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DB3BBE4-39AF-4F75-A3A1-DD6544FBDD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14321"/>
          </a:xfrm>
          <a:prstGeom prst="rect">
            <a:avLst/>
          </a:prstGeom>
        </p:spPr>
      </p:pic>
    </p:spTree>
    <p:extLst>
      <p:ext uri="{BB962C8B-B14F-4D97-AF65-F5344CB8AC3E}">
        <p14:creationId xmlns:p14="http://schemas.microsoft.com/office/powerpoint/2010/main" val="830335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8BDD7F5-6367-4681-9BA0-8348D09A43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319" y="1602648"/>
            <a:ext cx="6834460" cy="3792331"/>
          </a:xfrm>
          <a:prstGeom prst="roundRect">
            <a:avLst>
              <a:gd name="adj" fmla="val 24601"/>
            </a:avLst>
          </a:prstGeom>
          <a:solidFill>
            <a:srgbClr val="FFFFFF">
              <a:shade val="85000"/>
            </a:srgbClr>
          </a:solidFill>
          <a:ln>
            <a:no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B5D0D662-9F0E-42F8-ACE6-ECC31D88743C}"/>
              </a:ext>
            </a:extLst>
          </p:cNvPr>
          <p:cNvSpPr txBox="1"/>
          <p:nvPr/>
        </p:nvSpPr>
        <p:spPr>
          <a:xfrm>
            <a:off x="5539681" y="956317"/>
            <a:ext cx="6096000" cy="646331"/>
          </a:xfrm>
          <a:prstGeom prst="rect">
            <a:avLst/>
          </a:prstGeom>
          <a:noFill/>
        </p:spPr>
        <p:txBody>
          <a:bodyPr wrap="square">
            <a:spAutoFit/>
          </a:bodyPr>
          <a:lstStyle/>
          <a:p>
            <a:pPr algn="l" fontAlgn="base"/>
            <a:r>
              <a:rPr lang="en-US" b="1" i="0" dirty="0">
                <a:solidFill>
                  <a:srgbClr val="092F57"/>
                </a:solidFill>
                <a:effectLst/>
                <a:latin typeface="Open Sans" panose="020B0606030504020204" pitchFamily="34" charset="0"/>
              </a:rPr>
              <a:t>What are Backlinks and Why Do You Need Them?</a:t>
            </a:r>
          </a:p>
          <a:p>
            <a:endParaRPr lang="en-US" dirty="0"/>
          </a:p>
        </p:txBody>
      </p:sp>
    </p:spTree>
    <p:extLst>
      <p:ext uri="{BB962C8B-B14F-4D97-AF65-F5344CB8AC3E}">
        <p14:creationId xmlns:p14="http://schemas.microsoft.com/office/powerpoint/2010/main" val="4209723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A481A37-1E10-4D5B-981C-058B782D04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Tree>
    <p:extLst>
      <p:ext uri="{BB962C8B-B14F-4D97-AF65-F5344CB8AC3E}">
        <p14:creationId xmlns:p14="http://schemas.microsoft.com/office/powerpoint/2010/main" val="2373607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05BBAA7-7A02-4AEB-BBF6-8E0FF8E3F4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7999"/>
          </a:xfrm>
          <a:prstGeom prst="rect">
            <a:avLst/>
          </a:prstGeom>
        </p:spPr>
      </p:pic>
    </p:spTree>
    <p:extLst>
      <p:ext uri="{BB962C8B-B14F-4D97-AF65-F5344CB8AC3E}">
        <p14:creationId xmlns:p14="http://schemas.microsoft.com/office/powerpoint/2010/main" val="635007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BF5228B-64DD-41C9-B680-9A03ED8FBF4F}"/>
              </a:ext>
            </a:extLst>
          </p:cNvPr>
          <p:cNvPicPr>
            <a:picLocks noChangeAspect="1"/>
          </p:cNvPicPr>
          <p:nvPr/>
        </p:nvPicPr>
        <p:blipFill rotWithShape="1">
          <a:blip r:embed="rId2">
            <a:extLst>
              <a:ext uri="{28A0092B-C50C-407E-A947-70E740481C1C}">
                <a14:useLocalDpi xmlns:a14="http://schemas.microsoft.com/office/drawing/2010/main" val="0"/>
              </a:ext>
            </a:extLst>
          </a:blip>
          <a:srcRect r="4698" b="10117"/>
          <a:stretch/>
        </p:blipFill>
        <p:spPr>
          <a:xfrm>
            <a:off x="306457" y="441048"/>
            <a:ext cx="11289195" cy="5323647"/>
          </a:xfrm>
          <a:prstGeom prst="rect">
            <a:avLst/>
          </a:prstGeom>
        </p:spPr>
      </p:pic>
    </p:spTree>
    <p:extLst>
      <p:ext uri="{BB962C8B-B14F-4D97-AF65-F5344CB8AC3E}">
        <p14:creationId xmlns:p14="http://schemas.microsoft.com/office/powerpoint/2010/main" val="2012218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4840434-977B-40BA-9314-5C6FBF46FB73}"/>
              </a:ext>
            </a:extLst>
          </p:cNvPr>
          <p:cNvPicPr>
            <a:picLocks noChangeAspect="1"/>
          </p:cNvPicPr>
          <p:nvPr/>
        </p:nvPicPr>
        <p:blipFill rotWithShape="1">
          <a:blip r:embed="rId2">
            <a:extLst>
              <a:ext uri="{28A0092B-C50C-407E-A947-70E740481C1C}">
                <a14:useLocalDpi xmlns:a14="http://schemas.microsoft.com/office/drawing/2010/main" val="0"/>
              </a:ext>
            </a:extLst>
          </a:blip>
          <a:srcRect b="6860"/>
          <a:stretch/>
        </p:blipFill>
        <p:spPr>
          <a:xfrm>
            <a:off x="887897" y="235225"/>
            <a:ext cx="9819860" cy="6523383"/>
          </a:xfrm>
          <a:prstGeom prst="rect">
            <a:avLst/>
          </a:prstGeom>
        </p:spPr>
      </p:pic>
    </p:spTree>
    <p:extLst>
      <p:ext uri="{BB962C8B-B14F-4D97-AF65-F5344CB8AC3E}">
        <p14:creationId xmlns:p14="http://schemas.microsoft.com/office/powerpoint/2010/main" val="2489039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3728DE-D3B8-4807-A059-4B185C33E1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1038" y="142874"/>
            <a:ext cx="9665185" cy="6443456"/>
          </a:xfrm>
          <a:prstGeom prst="rect">
            <a:avLst/>
          </a:prstGeom>
        </p:spPr>
      </p:pic>
    </p:spTree>
    <p:extLst>
      <p:ext uri="{BB962C8B-B14F-4D97-AF65-F5344CB8AC3E}">
        <p14:creationId xmlns:p14="http://schemas.microsoft.com/office/powerpoint/2010/main" val="4239322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DE8CEA4-3090-4FB3-AD8D-697A124372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1221" y="-781879"/>
            <a:ext cx="9869557" cy="7885043"/>
          </a:xfrm>
          <a:prstGeom prst="rect">
            <a:avLst/>
          </a:prstGeom>
        </p:spPr>
      </p:pic>
    </p:spTree>
    <p:extLst>
      <p:ext uri="{BB962C8B-B14F-4D97-AF65-F5344CB8AC3E}">
        <p14:creationId xmlns:p14="http://schemas.microsoft.com/office/powerpoint/2010/main" val="727907331"/>
      </p:ext>
    </p:extLst>
  </p:cSld>
  <p:clrMapOvr>
    <a:masterClrMapping/>
  </p:clrMapOvr>
</p:sld>
</file>

<file path=ppt/slides/slide2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D77C969-BC70-44B4-9CBD-06D1BDC1EB0B}"/>
              </a:ext>
            </a:extLst>
          </p:cNvPr>
          <p:cNvPicPr>
            <a:picLocks noChangeAspect="1"/>
          </p:cNvPicPr>
          <p:nvPr/>
        </p:nvPicPr>
        <p:blipFill rotWithShape="1">
          <a:blip r:embed="rId2">
            <a:extLst>
              <a:ext uri="{28A0092B-C50C-407E-A947-70E740481C1C}">
                <a14:useLocalDpi xmlns:a14="http://schemas.microsoft.com/office/drawing/2010/main" val="0"/>
              </a:ext>
            </a:extLst>
          </a:blip>
          <a:srcRect b="137" r="63"/>
          <a:stretch/>
        </p:blipFill>
        <p:spPr>
          <a:xfrm>
            <a:off x="1226046" y="-28420"/>
            <a:ext cx="9667242" cy="6601498"/>
          </a:xfrm>
          <a:prstGeom prst="rect">
            <a:avLst/>
          </a:prstGeom>
        </p:spPr>
      </p:pic>
    </p:spTree>
    <p:extLst>
      <p:ext uri="{BB962C8B-B14F-4D97-AF65-F5344CB8AC3E}">
        <p14:creationId xmlns:p14="http://schemas.microsoft.com/office/powerpoint/2010/main" val="4073734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FAB8804-C014-40C4-B022-C8459F0AB6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842529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87C0644-1BC9-4602-8492-E003305D73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3113" y="2029856"/>
            <a:ext cx="8270347" cy="4246703"/>
          </a:xfrm>
          <a:prstGeom prst="roundRect">
            <a:avLst>
              <a:gd name="adj" fmla="val 23573"/>
            </a:avLst>
          </a:prstGeom>
          <a:solidFill>
            <a:srgbClr val="FFFFFF">
              <a:shade val="85000"/>
            </a:srgbClr>
          </a:solidFill>
          <a:ln>
            <a:noFill/>
          </a:ln>
          <a:effectLst>
            <a:reflection blurRad="12700" stA="38000" endPos="28000" dist="5000" dir="5400000" sy="-100000" algn="bl" rotWithShape="0"/>
          </a:effectLst>
        </p:spPr>
      </p:pic>
      <p:pic>
        <p:nvPicPr>
          <p:cNvPr id="3" name="Picture 2">
            <a:extLst>
              <a:ext uri="{FF2B5EF4-FFF2-40B4-BE49-F238E27FC236}">
                <a16:creationId xmlns:a16="http://schemas.microsoft.com/office/drawing/2014/main" id="{EC0B9A2E-3500-4987-B6B4-508CD08CC0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1207" y="581441"/>
            <a:ext cx="2518742" cy="1522960"/>
          </a:xfrm>
          <a:prstGeom prst="roundRect">
            <a:avLst>
              <a:gd name="adj" fmla="val 18180"/>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0036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grpSp>
        <p:nvGrpSpPr>
          <p:cNvPr id="29" name="Group 28">
            <a:extLst>
              <a:ext uri="{FF2B5EF4-FFF2-40B4-BE49-F238E27FC236}">
                <a16:creationId xmlns:a16="http://schemas.microsoft.com/office/drawing/2014/main" id="{02911A81-B490-4B3B-B4F4-08B54D0B2059}"/>
              </a:ext>
            </a:extLst>
          </p:cNvPr>
          <p:cNvGrpSpPr/>
          <p:nvPr/>
        </p:nvGrpSpPr>
        <p:grpSpPr>
          <a:xfrm>
            <a:off x="438328" y="2101925"/>
            <a:ext cx="11315345" cy="3936684"/>
            <a:chOff x="175132" y="1828793"/>
            <a:chExt cx="11315345" cy="3936684"/>
          </a:xfrm>
        </p:grpSpPr>
        <p:grpSp>
          <p:nvGrpSpPr>
            <p:cNvPr id="25" name="Group 24">
              <a:extLst>
                <a:ext uri="{FF2B5EF4-FFF2-40B4-BE49-F238E27FC236}">
                  <a16:creationId xmlns:a16="http://schemas.microsoft.com/office/drawing/2014/main" id="{A4E9C5D7-F0ED-4306-AA49-DFA4AB2E6787}"/>
                </a:ext>
              </a:extLst>
            </p:cNvPr>
            <p:cNvGrpSpPr/>
            <p:nvPr/>
          </p:nvGrpSpPr>
          <p:grpSpPr>
            <a:xfrm>
              <a:off x="1693177" y="1828793"/>
              <a:ext cx="8572182" cy="3936684"/>
              <a:chOff x="1693177" y="1460658"/>
              <a:chExt cx="8572182" cy="3936684"/>
            </a:xfrm>
          </p:grpSpPr>
          <p:sp>
            <p:nvSpPr>
              <p:cNvPr id="4" name="Shape">
                <a:extLst>
                  <a:ext uri="{FF2B5EF4-FFF2-40B4-BE49-F238E27FC236}">
                    <a16:creationId xmlns:a16="http://schemas.microsoft.com/office/drawing/2014/main" id="{AE5E1D3A-C21D-4DAE-8116-02B7ADFEAB52}"/>
                  </a:ext>
                </a:extLst>
              </p:cNvPr>
              <p:cNvSpPr/>
              <p:nvPr/>
            </p:nvSpPr>
            <p:spPr>
              <a:xfrm>
                <a:off x="8170178" y="3314858"/>
                <a:ext cx="1977393" cy="1976122"/>
              </a:xfrm>
              <a:custGeom>
                <a:avLst/>
                <a:gdLst/>
                <a:ahLst/>
                <a:cxnLst>
                  <a:cxn ang="0">
                    <a:pos x="wd2" y="hd2"/>
                  </a:cxn>
                  <a:cxn ang="5400000">
                    <a:pos x="wd2" y="hd2"/>
                  </a:cxn>
                  <a:cxn ang="10800000">
                    <a:pos x="wd2" y="hd2"/>
                  </a:cxn>
                  <a:cxn ang="16200000">
                    <a:pos x="wd2" y="hd2"/>
                  </a:cxn>
                </a:cxnLst>
                <a:rect l="0" t="0" r="r" b="b"/>
                <a:pathLst>
                  <a:path w="21600" h="21600" extrusionOk="0">
                    <a:moveTo>
                      <a:pt x="2705" y="2596"/>
                    </a:moveTo>
                    <a:cubicBezTo>
                      <a:pt x="1859" y="3443"/>
                      <a:pt x="957" y="4151"/>
                      <a:pt x="0" y="4720"/>
                    </a:cubicBezTo>
                    <a:lnTo>
                      <a:pt x="16869" y="21600"/>
                    </a:lnTo>
                    <a:lnTo>
                      <a:pt x="21600" y="16866"/>
                    </a:lnTo>
                    <a:lnTo>
                      <a:pt x="4745" y="0"/>
                    </a:lnTo>
                    <a:cubicBezTo>
                      <a:pt x="4203" y="916"/>
                      <a:pt x="3524" y="1791"/>
                      <a:pt x="2705" y="2596"/>
                    </a:cubicBezTo>
                    <a:close/>
                  </a:path>
                </a:pathLst>
              </a:custGeom>
              <a:solidFill>
                <a:schemeClr val="bg2">
                  <a:lumMod val="90000"/>
                </a:schemeClr>
              </a:solidFill>
              <a:ln w="12700">
                <a:miter lim="400000"/>
              </a:ln>
            </p:spPr>
            <p:txBody>
              <a:bodyPr lIns="38100" tIns="38100" rIns="38100" bIns="38100" anchor="ctr"/>
              <a:lstStyle/>
              <a:p>
                <a:pPr algn="ctr">
                  <a:defRPr sz="3000">
                    <a:solidFill>
                      <a:srgbClr val="FFFFFF"/>
                    </a:solidFill>
                  </a:defRPr>
                </a:pPr>
                <a:endParaRPr sz="1600">
                  <a:solidFill>
                    <a:schemeClr val="bg1"/>
                  </a:solidFill>
                </a:endParaRPr>
              </a:p>
            </p:txBody>
          </p:sp>
          <p:sp>
            <p:nvSpPr>
              <p:cNvPr id="5" name="Shape">
                <a:extLst>
                  <a:ext uri="{FF2B5EF4-FFF2-40B4-BE49-F238E27FC236}">
                    <a16:creationId xmlns:a16="http://schemas.microsoft.com/office/drawing/2014/main" id="{8B1F3141-A018-4C34-B97F-5E847BEC652C}"/>
                  </a:ext>
                </a:extLst>
              </p:cNvPr>
              <p:cNvSpPr/>
              <p:nvPr/>
            </p:nvSpPr>
            <p:spPr>
              <a:xfrm>
                <a:off x="8551177" y="3683159"/>
                <a:ext cx="1714182" cy="1714183"/>
              </a:xfrm>
              <a:custGeom>
                <a:avLst/>
                <a:gdLst/>
                <a:ahLst/>
                <a:cxnLst>
                  <a:cxn ang="0">
                    <a:pos x="wd2" y="hd2"/>
                  </a:cxn>
                  <a:cxn ang="5400000">
                    <a:pos x="wd2" y="hd2"/>
                  </a:cxn>
                  <a:cxn ang="10800000">
                    <a:pos x="wd2" y="hd2"/>
                  </a:cxn>
                  <a:cxn ang="16200000">
                    <a:pos x="wd2" y="hd2"/>
                  </a:cxn>
                </a:cxnLst>
                <a:rect l="0" t="0" r="r" b="b"/>
                <a:pathLst>
                  <a:path w="21219" h="21219" extrusionOk="0">
                    <a:moveTo>
                      <a:pt x="5589" y="260"/>
                    </a:moveTo>
                    <a:lnTo>
                      <a:pt x="260" y="5589"/>
                    </a:lnTo>
                    <a:cubicBezTo>
                      <a:pt x="-86" y="5935"/>
                      <a:pt x="-86" y="6485"/>
                      <a:pt x="260" y="6831"/>
                    </a:cubicBezTo>
                    <a:lnTo>
                      <a:pt x="13764" y="20335"/>
                    </a:lnTo>
                    <a:cubicBezTo>
                      <a:pt x="14943" y="21514"/>
                      <a:pt x="16876" y="21514"/>
                      <a:pt x="18055" y="20335"/>
                    </a:cubicBezTo>
                    <a:lnTo>
                      <a:pt x="20335" y="18055"/>
                    </a:lnTo>
                    <a:cubicBezTo>
                      <a:pt x="21514" y="16876"/>
                      <a:pt x="21514" y="14943"/>
                      <a:pt x="20335" y="13764"/>
                    </a:cubicBezTo>
                    <a:lnTo>
                      <a:pt x="6831" y="260"/>
                    </a:lnTo>
                    <a:cubicBezTo>
                      <a:pt x="6485" y="-86"/>
                      <a:pt x="5919" y="-86"/>
                      <a:pt x="5589" y="260"/>
                    </a:cubicBezTo>
                    <a:close/>
                  </a:path>
                </a:pathLst>
              </a:custGeom>
              <a:solidFill>
                <a:schemeClr val="bg2">
                  <a:lumMod val="75000"/>
                </a:schemeClr>
              </a:solidFill>
              <a:ln w="12700">
                <a:miter lim="400000"/>
              </a:ln>
            </p:spPr>
            <p:txBody>
              <a:bodyPr lIns="38100" tIns="38100" rIns="38100" bIns="38100" anchor="ctr"/>
              <a:lstStyle/>
              <a:p>
                <a:pPr algn="ctr">
                  <a:defRPr sz="3000">
                    <a:solidFill>
                      <a:srgbClr val="FFFFFF"/>
                    </a:solidFill>
                  </a:defRPr>
                </a:pPr>
                <a:endParaRPr sz="1600">
                  <a:solidFill>
                    <a:schemeClr val="bg1"/>
                  </a:solidFill>
                </a:endParaRPr>
              </a:p>
            </p:txBody>
          </p:sp>
          <p:grpSp>
            <p:nvGrpSpPr>
              <p:cNvPr id="6" name="Group 5">
                <a:extLst>
                  <a:ext uri="{FF2B5EF4-FFF2-40B4-BE49-F238E27FC236}">
                    <a16:creationId xmlns:a16="http://schemas.microsoft.com/office/drawing/2014/main" id="{D55A8B44-50EE-4EA7-93EC-76F90D14E198}"/>
                  </a:ext>
                </a:extLst>
              </p:cNvPr>
              <p:cNvGrpSpPr/>
              <p:nvPr/>
            </p:nvGrpSpPr>
            <p:grpSpPr>
              <a:xfrm>
                <a:off x="3140978" y="1460658"/>
                <a:ext cx="5546739" cy="2353573"/>
                <a:chOff x="3140978" y="1460658"/>
                <a:chExt cx="5546739" cy="2353573"/>
              </a:xfrm>
            </p:grpSpPr>
            <p:sp>
              <p:nvSpPr>
                <p:cNvPr id="7" name="Shape">
                  <a:extLst>
                    <a:ext uri="{FF2B5EF4-FFF2-40B4-BE49-F238E27FC236}">
                      <a16:creationId xmlns:a16="http://schemas.microsoft.com/office/drawing/2014/main" id="{05773DD2-84AA-41FD-A41F-7A7C1F7686F8}"/>
                    </a:ext>
                  </a:extLst>
                </p:cNvPr>
                <p:cNvSpPr/>
                <p:nvPr/>
              </p:nvSpPr>
              <p:spPr>
                <a:xfrm>
                  <a:off x="6354078" y="1486059"/>
                  <a:ext cx="2333639" cy="2328172"/>
                </a:xfrm>
                <a:custGeom>
                  <a:avLst/>
                  <a:gdLst/>
                  <a:ahLst/>
                  <a:cxnLst>
                    <a:cxn ang="0">
                      <a:pos x="wd2" y="hd2"/>
                    </a:cxn>
                    <a:cxn ang="5400000">
                      <a:pos x="wd2" y="hd2"/>
                    </a:cxn>
                    <a:cxn ang="10800000">
                      <a:pos x="wd2" y="hd2"/>
                    </a:cxn>
                    <a:cxn ang="16200000">
                      <a:pos x="wd2" y="hd2"/>
                    </a:cxn>
                  </a:cxnLst>
                  <a:rect l="0" t="0" r="r" b="b"/>
                  <a:pathLst>
                    <a:path w="21466" h="21532" extrusionOk="0">
                      <a:moveTo>
                        <a:pt x="3125" y="3077"/>
                      </a:moveTo>
                      <a:cubicBezTo>
                        <a:pt x="5169" y="1022"/>
                        <a:pt x="7681" y="-12"/>
                        <a:pt x="10636" y="0"/>
                      </a:cubicBezTo>
                      <a:cubicBezTo>
                        <a:pt x="13592" y="11"/>
                        <a:pt x="16138" y="1080"/>
                        <a:pt x="18276" y="3230"/>
                      </a:cubicBezTo>
                      <a:cubicBezTo>
                        <a:pt x="20391" y="5356"/>
                        <a:pt x="21454" y="7881"/>
                        <a:pt x="21465" y="10817"/>
                      </a:cubicBezTo>
                      <a:cubicBezTo>
                        <a:pt x="21477" y="13754"/>
                        <a:pt x="20437" y="16267"/>
                        <a:pt x="18370" y="18346"/>
                      </a:cubicBezTo>
                      <a:cubicBezTo>
                        <a:pt x="16197" y="20531"/>
                        <a:pt x="13638" y="21588"/>
                        <a:pt x="10695" y="21529"/>
                      </a:cubicBezTo>
                      <a:cubicBezTo>
                        <a:pt x="7751" y="21459"/>
                        <a:pt x="5251" y="20390"/>
                        <a:pt x="3183" y="18311"/>
                      </a:cubicBezTo>
                      <a:cubicBezTo>
                        <a:pt x="1793" y="16913"/>
                        <a:pt x="858" y="15304"/>
                        <a:pt x="368" y="13460"/>
                      </a:cubicBezTo>
                      <a:cubicBezTo>
                        <a:pt x="-123" y="11616"/>
                        <a:pt x="-123" y="9760"/>
                        <a:pt x="368" y="7904"/>
                      </a:cubicBezTo>
                      <a:cubicBezTo>
                        <a:pt x="847" y="6049"/>
                        <a:pt x="1770" y="4428"/>
                        <a:pt x="3125" y="3077"/>
                      </a:cubicBezTo>
                      <a:close/>
                      <a:moveTo>
                        <a:pt x="5800" y="5814"/>
                      </a:moveTo>
                      <a:cubicBezTo>
                        <a:pt x="4456" y="7165"/>
                        <a:pt x="3802" y="8762"/>
                        <a:pt x="3814" y="10618"/>
                      </a:cubicBezTo>
                      <a:cubicBezTo>
                        <a:pt x="3837" y="12473"/>
                        <a:pt x="4562" y="14130"/>
                        <a:pt x="5998" y="15574"/>
                      </a:cubicBezTo>
                      <a:cubicBezTo>
                        <a:pt x="7599" y="17183"/>
                        <a:pt x="9445" y="17876"/>
                        <a:pt x="11524" y="17665"/>
                      </a:cubicBezTo>
                      <a:cubicBezTo>
                        <a:pt x="13148" y="17501"/>
                        <a:pt x="14538" y="16831"/>
                        <a:pt x="15694" y="15668"/>
                      </a:cubicBezTo>
                      <a:cubicBezTo>
                        <a:pt x="17003" y="14353"/>
                        <a:pt x="17645" y="12755"/>
                        <a:pt x="17622" y="10888"/>
                      </a:cubicBezTo>
                      <a:cubicBezTo>
                        <a:pt x="17599" y="9009"/>
                        <a:pt x="16886" y="7376"/>
                        <a:pt x="15508" y="5990"/>
                      </a:cubicBezTo>
                      <a:cubicBezTo>
                        <a:pt x="14129" y="4604"/>
                        <a:pt x="12494" y="3899"/>
                        <a:pt x="10613" y="3864"/>
                      </a:cubicBezTo>
                      <a:cubicBezTo>
                        <a:pt x="8732" y="3829"/>
                        <a:pt x="7120" y="4475"/>
                        <a:pt x="5800" y="5814"/>
                      </a:cubicBezTo>
                      <a:close/>
                    </a:path>
                  </a:pathLst>
                </a:custGeom>
                <a:solidFill>
                  <a:schemeClr val="accent2"/>
                </a:solidFill>
                <a:ln w="12700">
                  <a:miter lim="400000"/>
                </a:ln>
              </p:spPr>
              <p:txBody>
                <a:bodyPr lIns="38100" tIns="38100" rIns="38100" bIns="38100" anchor="ctr"/>
                <a:lstStyle/>
                <a:p>
                  <a:pPr algn="ctr">
                    <a:defRPr sz="3000">
                      <a:solidFill>
                        <a:srgbClr val="FFFFFF"/>
                      </a:solidFill>
                    </a:defRPr>
                  </a:pPr>
                  <a:endParaRPr sz="1600">
                    <a:solidFill>
                      <a:schemeClr val="bg1"/>
                    </a:solidFill>
                  </a:endParaRPr>
                </a:p>
              </p:txBody>
            </p:sp>
            <p:sp>
              <p:nvSpPr>
                <p:cNvPr id="8" name="Shape">
                  <a:extLst>
                    <a:ext uri="{FF2B5EF4-FFF2-40B4-BE49-F238E27FC236}">
                      <a16:creationId xmlns:a16="http://schemas.microsoft.com/office/drawing/2014/main" id="{777E10F6-ACBA-4741-8B99-C62501C354DB}"/>
                    </a:ext>
                  </a:extLst>
                </p:cNvPr>
                <p:cNvSpPr/>
                <p:nvPr/>
              </p:nvSpPr>
              <p:spPr>
                <a:xfrm>
                  <a:off x="3140978" y="1460658"/>
                  <a:ext cx="1323157" cy="2340612"/>
                </a:xfrm>
                <a:custGeom>
                  <a:avLst/>
                  <a:gdLst/>
                  <a:ahLst/>
                  <a:cxnLst>
                    <a:cxn ang="0">
                      <a:pos x="wd2" y="hd2"/>
                    </a:cxn>
                    <a:cxn ang="5400000">
                      <a:pos x="wd2" y="hd2"/>
                    </a:cxn>
                    <a:cxn ang="10800000">
                      <a:pos x="wd2" y="hd2"/>
                    </a:cxn>
                    <a:cxn ang="16200000">
                      <a:pos x="wd2" y="hd2"/>
                    </a:cxn>
                  </a:cxnLst>
                  <a:rect l="0" t="0" r="r" b="b"/>
                  <a:pathLst>
                    <a:path w="21091" h="21600" extrusionOk="0">
                      <a:moveTo>
                        <a:pt x="17913" y="4653"/>
                      </a:moveTo>
                      <a:lnTo>
                        <a:pt x="17872" y="4676"/>
                      </a:lnTo>
                      <a:cubicBezTo>
                        <a:pt x="16658" y="5297"/>
                        <a:pt x="14795" y="5309"/>
                        <a:pt x="13581" y="4676"/>
                      </a:cubicBezTo>
                      <a:cubicBezTo>
                        <a:pt x="12427" y="4079"/>
                        <a:pt x="11253" y="3786"/>
                        <a:pt x="10078" y="3786"/>
                      </a:cubicBezTo>
                      <a:cubicBezTo>
                        <a:pt x="9188" y="3786"/>
                        <a:pt x="8459" y="3926"/>
                        <a:pt x="7912" y="4196"/>
                      </a:cubicBezTo>
                      <a:cubicBezTo>
                        <a:pt x="7346" y="4465"/>
                        <a:pt x="7062" y="4782"/>
                        <a:pt x="7062" y="5122"/>
                      </a:cubicBezTo>
                      <a:cubicBezTo>
                        <a:pt x="7062" y="5462"/>
                        <a:pt x="7265" y="5790"/>
                        <a:pt x="7669" y="6094"/>
                      </a:cubicBezTo>
                      <a:cubicBezTo>
                        <a:pt x="8216" y="6505"/>
                        <a:pt x="9876" y="7384"/>
                        <a:pt x="12629" y="8731"/>
                      </a:cubicBezTo>
                      <a:cubicBezTo>
                        <a:pt x="15200" y="9985"/>
                        <a:pt x="16779" y="10771"/>
                        <a:pt x="17326" y="11087"/>
                      </a:cubicBezTo>
                      <a:cubicBezTo>
                        <a:pt x="18702" y="11884"/>
                        <a:pt x="19674" y="12658"/>
                        <a:pt x="20241" y="13384"/>
                      </a:cubicBezTo>
                      <a:cubicBezTo>
                        <a:pt x="20808" y="14111"/>
                        <a:pt x="21091" y="14920"/>
                        <a:pt x="21091" y="15775"/>
                      </a:cubicBezTo>
                      <a:cubicBezTo>
                        <a:pt x="21091" y="17463"/>
                        <a:pt x="20079" y="18858"/>
                        <a:pt x="18075" y="19947"/>
                      </a:cubicBezTo>
                      <a:cubicBezTo>
                        <a:pt x="16071" y="21049"/>
                        <a:pt x="13439" y="21600"/>
                        <a:pt x="10200" y="21600"/>
                      </a:cubicBezTo>
                      <a:cubicBezTo>
                        <a:pt x="7670" y="21600"/>
                        <a:pt x="5463" y="21237"/>
                        <a:pt x="3601" y="20522"/>
                      </a:cubicBezTo>
                      <a:cubicBezTo>
                        <a:pt x="2528" y="20112"/>
                        <a:pt x="1536" y="19572"/>
                        <a:pt x="645" y="18893"/>
                      </a:cubicBezTo>
                      <a:cubicBezTo>
                        <a:pt x="-509" y="18014"/>
                        <a:pt x="-64" y="16736"/>
                        <a:pt x="1576" y="16162"/>
                      </a:cubicBezTo>
                      <a:lnTo>
                        <a:pt x="1819" y="16080"/>
                      </a:lnTo>
                      <a:cubicBezTo>
                        <a:pt x="3196" y="15599"/>
                        <a:pt x="4977" y="15787"/>
                        <a:pt x="6010" y="16502"/>
                      </a:cubicBezTo>
                      <a:cubicBezTo>
                        <a:pt x="7325" y="17416"/>
                        <a:pt x="8783" y="17873"/>
                        <a:pt x="10362" y="17873"/>
                      </a:cubicBezTo>
                      <a:cubicBezTo>
                        <a:pt x="11516" y="17873"/>
                        <a:pt x="12488" y="17674"/>
                        <a:pt x="13277" y="17287"/>
                      </a:cubicBezTo>
                      <a:cubicBezTo>
                        <a:pt x="14067" y="16900"/>
                        <a:pt x="14471" y="16443"/>
                        <a:pt x="14471" y="15928"/>
                      </a:cubicBezTo>
                      <a:cubicBezTo>
                        <a:pt x="14471" y="15459"/>
                        <a:pt x="14168" y="15002"/>
                        <a:pt x="13581" y="14533"/>
                      </a:cubicBezTo>
                      <a:cubicBezTo>
                        <a:pt x="12994" y="14064"/>
                        <a:pt x="11678" y="13349"/>
                        <a:pt x="9633" y="12400"/>
                      </a:cubicBezTo>
                      <a:cubicBezTo>
                        <a:pt x="5767" y="10571"/>
                        <a:pt x="3256" y="9165"/>
                        <a:pt x="2143" y="8169"/>
                      </a:cubicBezTo>
                      <a:cubicBezTo>
                        <a:pt x="1009" y="7173"/>
                        <a:pt x="443" y="6188"/>
                        <a:pt x="443" y="5204"/>
                      </a:cubicBezTo>
                      <a:cubicBezTo>
                        <a:pt x="443" y="3774"/>
                        <a:pt x="1374" y="2555"/>
                        <a:pt x="3256" y="1535"/>
                      </a:cubicBezTo>
                      <a:cubicBezTo>
                        <a:pt x="5139" y="516"/>
                        <a:pt x="7447" y="0"/>
                        <a:pt x="10200" y="0"/>
                      </a:cubicBezTo>
                      <a:cubicBezTo>
                        <a:pt x="11981" y="0"/>
                        <a:pt x="13662" y="234"/>
                        <a:pt x="15261" y="715"/>
                      </a:cubicBezTo>
                      <a:cubicBezTo>
                        <a:pt x="16111" y="961"/>
                        <a:pt x="17002" y="1324"/>
                        <a:pt x="17913" y="1805"/>
                      </a:cubicBezTo>
                      <a:cubicBezTo>
                        <a:pt x="19370" y="2590"/>
                        <a:pt x="19370" y="3914"/>
                        <a:pt x="17913" y="4653"/>
                      </a:cubicBezTo>
                      <a:close/>
                    </a:path>
                  </a:pathLst>
                </a:custGeom>
                <a:solidFill>
                  <a:schemeClr val="accent1"/>
                </a:solidFill>
                <a:ln w="12700">
                  <a:miter lim="400000"/>
                </a:ln>
              </p:spPr>
              <p:txBody>
                <a:bodyPr lIns="38100" tIns="38100" rIns="38100" bIns="38100" anchor="ctr"/>
                <a:lstStyle/>
                <a:p>
                  <a:pPr algn="ctr">
                    <a:defRPr sz="3000">
                      <a:solidFill>
                        <a:srgbClr val="FFFFFF"/>
                      </a:solidFill>
                    </a:defRPr>
                  </a:pPr>
                  <a:endParaRPr sz="1600">
                    <a:solidFill>
                      <a:schemeClr val="bg1"/>
                    </a:solidFill>
                  </a:endParaRPr>
                </a:p>
              </p:txBody>
            </p:sp>
            <p:sp>
              <p:nvSpPr>
                <p:cNvPr id="9" name="Shape">
                  <a:extLst>
                    <a:ext uri="{FF2B5EF4-FFF2-40B4-BE49-F238E27FC236}">
                      <a16:creationId xmlns:a16="http://schemas.microsoft.com/office/drawing/2014/main" id="{B575D4B0-37DC-44A3-B6AB-026B14520309}"/>
                    </a:ext>
                  </a:extLst>
                </p:cNvPr>
                <p:cNvSpPr/>
                <p:nvPr/>
              </p:nvSpPr>
              <p:spPr>
                <a:xfrm>
                  <a:off x="4880877" y="1524159"/>
                  <a:ext cx="1215407" cy="2223771"/>
                </a:xfrm>
                <a:custGeom>
                  <a:avLst/>
                  <a:gdLst/>
                  <a:ahLst/>
                  <a:cxnLst>
                    <a:cxn ang="0">
                      <a:pos x="wd2" y="hd2"/>
                    </a:cxn>
                    <a:cxn ang="5400000">
                      <a:pos x="wd2" y="hd2"/>
                    </a:cxn>
                    <a:cxn ang="10800000">
                      <a:pos x="wd2" y="hd2"/>
                    </a:cxn>
                    <a:cxn ang="16200000">
                      <a:pos x="wd2" y="hd2"/>
                    </a:cxn>
                  </a:cxnLst>
                  <a:rect l="0" t="0" r="r" b="b"/>
                  <a:pathLst>
                    <a:path w="21578" h="21600" extrusionOk="0">
                      <a:moveTo>
                        <a:pt x="3608" y="0"/>
                      </a:moveTo>
                      <a:lnTo>
                        <a:pt x="17970" y="0"/>
                      </a:lnTo>
                      <a:cubicBezTo>
                        <a:pt x="19977" y="0"/>
                        <a:pt x="21578" y="888"/>
                        <a:pt x="21578" y="1974"/>
                      </a:cubicBezTo>
                      <a:lnTo>
                        <a:pt x="21578" y="2048"/>
                      </a:lnTo>
                      <a:cubicBezTo>
                        <a:pt x="21578" y="3146"/>
                        <a:pt x="19955" y="4021"/>
                        <a:pt x="17970" y="4021"/>
                      </a:cubicBezTo>
                      <a:lnTo>
                        <a:pt x="7464" y="4021"/>
                      </a:lnTo>
                      <a:lnTo>
                        <a:pt x="7464" y="7932"/>
                      </a:lnTo>
                      <a:lnTo>
                        <a:pt x="17970" y="7932"/>
                      </a:lnTo>
                      <a:cubicBezTo>
                        <a:pt x="19977" y="7932"/>
                        <a:pt x="21578" y="8820"/>
                        <a:pt x="21578" y="9906"/>
                      </a:cubicBezTo>
                      <a:lnTo>
                        <a:pt x="21578" y="9906"/>
                      </a:lnTo>
                      <a:cubicBezTo>
                        <a:pt x="21578" y="11004"/>
                        <a:pt x="19955" y="11879"/>
                        <a:pt x="17970" y="11879"/>
                      </a:cubicBezTo>
                      <a:lnTo>
                        <a:pt x="7464" y="11879"/>
                      </a:lnTo>
                      <a:lnTo>
                        <a:pt x="7464" y="17566"/>
                      </a:lnTo>
                      <a:lnTo>
                        <a:pt x="17970" y="17566"/>
                      </a:lnTo>
                      <a:cubicBezTo>
                        <a:pt x="19977" y="17566"/>
                        <a:pt x="21578" y="18454"/>
                        <a:pt x="21578" y="19540"/>
                      </a:cubicBezTo>
                      <a:lnTo>
                        <a:pt x="21578" y="19626"/>
                      </a:lnTo>
                      <a:cubicBezTo>
                        <a:pt x="21578" y="20724"/>
                        <a:pt x="19955" y="21600"/>
                        <a:pt x="17970" y="21600"/>
                      </a:cubicBezTo>
                      <a:lnTo>
                        <a:pt x="3608" y="21600"/>
                      </a:lnTo>
                      <a:cubicBezTo>
                        <a:pt x="1601" y="21600"/>
                        <a:pt x="1" y="20712"/>
                        <a:pt x="1" y="19626"/>
                      </a:cubicBezTo>
                      <a:lnTo>
                        <a:pt x="1" y="1974"/>
                      </a:lnTo>
                      <a:cubicBezTo>
                        <a:pt x="-22" y="876"/>
                        <a:pt x="1601" y="0"/>
                        <a:pt x="3608" y="0"/>
                      </a:cubicBezTo>
                      <a:close/>
                    </a:path>
                  </a:pathLst>
                </a:custGeom>
                <a:solidFill>
                  <a:schemeClr val="accent6"/>
                </a:solidFill>
                <a:ln w="12700">
                  <a:miter lim="400000"/>
                </a:ln>
              </p:spPr>
              <p:txBody>
                <a:bodyPr lIns="38100" tIns="38100" rIns="38100" bIns="38100" anchor="ctr"/>
                <a:lstStyle/>
                <a:p>
                  <a:pPr algn="ctr">
                    <a:defRPr sz="3000">
                      <a:solidFill>
                        <a:srgbClr val="FFFFFF"/>
                      </a:solidFill>
                    </a:defRPr>
                  </a:pPr>
                  <a:endParaRPr sz="1600">
                    <a:solidFill>
                      <a:schemeClr val="bg1"/>
                    </a:solidFill>
                  </a:endParaRPr>
                </a:p>
              </p:txBody>
            </p:sp>
          </p:grpSp>
          <p:sp>
            <p:nvSpPr>
              <p:cNvPr id="10" name="Shape">
                <a:extLst>
                  <a:ext uri="{FF2B5EF4-FFF2-40B4-BE49-F238E27FC236}">
                    <a16:creationId xmlns:a16="http://schemas.microsoft.com/office/drawing/2014/main" id="{6B205CFC-CC89-43E9-9387-4B05B9F094C2}"/>
                  </a:ext>
                </a:extLst>
              </p:cNvPr>
              <p:cNvSpPr/>
              <p:nvPr/>
            </p:nvSpPr>
            <p:spPr>
              <a:xfrm>
                <a:off x="4969778" y="3581558"/>
                <a:ext cx="1017272" cy="1706881"/>
              </a:xfrm>
              <a:custGeom>
                <a:avLst/>
                <a:gdLst/>
                <a:ahLst/>
                <a:cxnLst>
                  <a:cxn ang="0">
                    <a:pos x="wd2" y="hd2"/>
                  </a:cxn>
                  <a:cxn ang="5400000">
                    <a:pos x="wd2" y="hd2"/>
                  </a:cxn>
                  <a:cxn ang="10800000">
                    <a:pos x="wd2" y="hd2"/>
                  </a:cxn>
                  <a:cxn ang="16200000">
                    <a:pos x="wd2" y="hd2"/>
                  </a:cxn>
                </a:cxnLst>
                <a:rect l="0" t="0" r="r" b="b"/>
                <a:pathLst>
                  <a:path w="21600" h="21600" extrusionOk="0">
                    <a:moveTo>
                      <a:pt x="15883" y="8727"/>
                    </a:moveTo>
                    <a:lnTo>
                      <a:pt x="11353" y="8727"/>
                    </a:lnTo>
                    <a:cubicBezTo>
                      <a:pt x="11164" y="8727"/>
                      <a:pt x="11002" y="8630"/>
                      <a:pt x="11002" y="8518"/>
                    </a:cubicBezTo>
                    <a:lnTo>
                      <a:pt x="11002" y="1623"/>
                    </a:lnTo>
                    <a:cubicBezTo>
                      <a:pt x="11002" y="1511"/>
                      <a:pt x="11164" y="1414"/>
                      <a:pt x="11353" y="1414"/>
                    </a:cubicBezTo>
                    <a:lnTo>
                      <a:pt x="11353" y="1414"/>
                    </a:lnTo>
                    <a:cubicBezTo>
                      <a:pt x="11676" y="1414"/>
                      <a:pt x="11973" y="1254"/>
                      <a:pt x="11973" y="1045"/>
                    </a:cubicBezTo>
                    <a:lnTo>
                      <a:pt x="11973" y="370"/>
                    </a:lnTo>
                    <a:cubicBezTo>
                      <a:pt x="11973" y="177"/>
                      <a:pt x="11703" y="0"/>
                      <a:pt x="11353" y="0"/>
                    </a:cubicBezTo>
                    <a:lnTo>
                      <a:pt x="10220" y="0"/>
                    </a:lnTo>
                    <a:cubicBezTo>
                      <a:pt x="9897" y="0"/>
                      <a:pt x="9600" y="161"/>
                      <a:pt x="9600" y="370"/>
                    </a:cubicBezTo>
                    <a:lnTo>
                      <a:pt x="9600" y="1045"/>
                    </a:lnTo>
                    <a:cubicBezTo>
                      <a:pt x="9600" y="1238"/>
                      <a:pt x="9870" y="1414"/>
                      <a:pt x="10220" y="1414"/>
                    </a:cubicBezTo>
                    <a:lnTo>
                      <a:pt x="10220" y="1414"/>
                    </a:lnTo>
                    <a:cubicBezTo>
                      <a:pt x="10409" y="1414"/>
                      <a:pt x="10571" y="1511"/>
                      <a:pt x="10571" y="1623"/>
                    </a:cubicBezTo>
                    <a:lnTo>
                      <a:pt x="10571" y="8518"/>
                    </a:lnTo>
                    <a:cubicBezTo>
                      <a:pt x="10571" y="8630"/>
                      <a:pt x="10409" y="8727"/>
                      <a:pt x="10220" y="8727"/>
                    </a:cubicBezTo>
                    <a:lnTo>
                      <a:pt x="5690" y="8727"/>
                    </a:lnTo>
                    <a:cubicBezTo>
                      <a:pt x="2535" y="8727"/>
                      <a:pt x="0" y="10254"/>
                      <a:pt x="0" y="12118"/>
                    </a:cubicBezTo>
                    <a:lnTo>
                      <a:pt x="0" y="18209"/>
                    </a:lnTo>
                    <a:cubicBezTo>
                      <a:pt x="0" y="20089"/>
                      <a:pt x="2562" y="21600"/>
                      <a:pt x="5690" y="21600"/>
                    </a:cubicBezTo>
                    <a:lnTo>
                      <a:pt x="15910" y="21600"/>
                    </a:lnTo>
                    <a:cubicBezTo>
                      <a:pt x="19065" y="21600"/>
                      <a:pt x="21600" y="20073"/>
                      <a:pt x="21600" y="18209"/>
                    </a:cubicBezTo>
                    <a:lnTo>
                      <a:pt x="21600" y="12118"/>
                    </a:lnTo>
                    <a:cubicBezTo>
                      <a:pt x="21600" y="10237"/>
                      <a:pt x="19038" y="8727"/>
                      <a:pt x="15883" y="8727"/>
                    </a:cubicBezTo>
                    <a:close/>
                    <a:moveTo>
                      <a:pt x="21142" y="18209"/>
                    </a:moveTo>
                    <a:cubicBezTo>
                      <a:pt x="21142" y="19929"/>
                      <a:pt x="18795" y="21327"/>
                      <a:pt x="15910" y="21327"/>
                    </a:cubicBezTo>
                    <a:lnTo>
                      <a:pt x="5690" y="21327"/>
                    </a:lnTo>
                    <a:cubicBezTo>
                      <a:pt x="2804" y="21327"/>
                      <a:pt x="458" y="19929"/>
                      <a:pt x="458" y="18209"/>
                    </a:cubicBezTo>
                    <a:lnTo>
                      <a:pt x="458" y="12118"/>
                    </a:lnTo>
                    <a:cubicBezTo>
                      <a:pt x="458" y="10398"/>
                      <a:pt x="2805" y="9000"/>
                      <a:pt x="5690" y="9000"/>
                    </a:cubicBezTo>
                    <a:lnTo>
                      <a:pt x="15910" y="9000"/>
                    </a:lnTo>
                    <a:cubicBezTo>
                      <a:pt x="18796" y="9000"/>
                      <a:pt x="21142" y="10398"/>
                      <a:pt x="21142" y="12118"/>
                    </a:cubicBezTo>
                    <a:lnTo>
                      <a:pt x="21142" y="18209"/>
                    </a:lnTo>
                    <a:close/>
                  </a:path>
                </a:pathLst>
              </a:custGeom>
              <a:solidFill>
                <a:schemeClr val="bg1"/>
              </a:solidFill>
              <a:ln w="12700">
                <a:solidFill>
                  <a:schemeClr val="bg1"/>
                </a:solidFill>
                <a:miter lim="400000"/>
              </a:ln>
            </p:spPr>
            <p:txBody>
              <a:bodyPr lIns="38100" tIns="38100" rIns="38100" bIns="38100" anchor="ctr"/>
              <a:lstStyle/>
              <a:p>
                <a:pPr algn="ctr">
                  <a:defRPr sz="3000">
                    <a:solidFill>
                      <a:srgbClr val="FFFFFF"/>
                    </a:solidFill>
                  </a:defRPr>
                </a:pPr>
                <a:endParaRPr sz="1600">
                  <a:solidFill>
                    <a:schemeClr val="bg1"/>
                  </a:solidFill>
                </a:endParaRPr>
              </a:p>
            </p:txBody>
          </p:sp>
          <p:sp>
            <p:nvSpPr>
              <p:cNvPr id="11" name="Shape">
                <a:extLst>
                  <a:ext uri="{FF2B5EF4-FFF2-40B4-BE49-F238E27FC236}">
                    <a16:creationId xmlns:a16="http://schemas.microsoft.com/office/drawing/2014/main" id="{AFF03360-7ECA-4191-AC02-3673EE2F35F2}"/>
                  </a:ext>
                </a:extLst>
              </p:cNvPr>
              <p:cNvSpPr/>
              <p:nvPr/>
            </p:nvSpPr>
            <p:spPr>
              <a:xfrm>
                <a:off x="8259077" y="1460658"/>
                <a:ext cx="1706874" cy="1017271"/>
              </a:xfrm>
              <a:custGeom>
                <a:avLst/>
                <a:gdLst/>
                <a:ahLst/>
                <a:cxnLst>
                  <a:cxn ang="0">
                    <a:pos x="wd2" y="hd2"/>
                  </a:cxn>
                  <a:cxn ang="5400000">
                    <a:pos x="wd2" y="hd2"/>
                  </a:cxn>
                  <a:cxn ang="10800000">
                    <a:pos x="wd2" y="hd2"/>
                  </a:cxn>
                  <a:cxn ang="16200000">
                    <a:pos x="wd2" y="hd2"/>
                  </a:cxn>
                </a:cxnLst>
                <a:rect l="0" t="0" r="r" b="b"/>
                <a:pathLst>
                  <a:path w="21600" h="21600" extrusionOk="0">
                    <a:moveTo>
                      <a:pt x="8727" y="5717"/>
                    </a:moveTo>
                    <a:lnTo>
                      <a:pt x="8727" y="10247"/>
                    </a:lnTo>
                    <a:cubicBezTo>
                      <a:pt x="8727" y="10436"/>
                      <a:pt x="8630" y="10598"/>
                      <a:pt x="8518" y="10598"/>
                    </a:cubicBezTo>
                    <a:lnTo>
                      <a:pt x="1623" y="10598"/>
                    </a:lnTo>
                    <a:cubicBezTo>
                      <a:pt x="1511" y="10598"/>
                      <a:pt x="1414" y="10436"/>
                      <a:pt x="1414" y="10247"/>
                    </a:cubicBezTo>
                    <a:lnTo>
                      <a:pt x="1414" y="10247"/>
                    </a:lnTo>
                    <a:cubicBezTo>
                      <a:pt x="1414" y="9924"/>
                      <a:pt x="1254" y="9627"/>
                      <a:pt x="1045" y="9627"/>
                    </a:cubicBezTo>
                    <a:lnTo>
                      <a:pt x="370" y="9627"/>
                    </a:lnTo>
                    <a:cubicBezTo>
                      <a:pt x="177" y="9627"/>
                      <a:pt x="0" y="9897"/>
                      <a:pt x="0" y="10247"/>
                    </a:cubicBezTo>
                    <a:lnTo>
                      <a:pt x="0" y="11380"/>
                    </a:lnTo>
                    <a:cubicBezTo>
                      <a:pt x="0" y="11703"/>
                      <a:pt x="161" y="12000"/>
                      <a:pt x="370" y="12000"/>
                    </a:cubicBezTo>
                    <a:lnTo>
                      <a:pt x="1045" y="12000"/>
                    </a:lnTo>
                    <a:cubicBezTo>
                      <a:pt x="1238" y="12000"/>
                      <a:pt x="1414" y="11730"/>
                      <a:pt x="1414" y="11380"/>
                    </a:cubicBezTo>
                    <a:lnTo>
                      <a:pt x="1414" y="11380"/>
                    </a:lnTo>
                    <a:cubicBezTo>
                      <a:pt x="1414" y="11191"/>
                      <a:pt x="1511" y="11029"/>
                      <a:pt x="1623" y="11029"/>
                    </a:cubicBezTo>
                    <a:lnTo>
                      <a:pt x="8518" y="11029"/>
                    </a:lnTo>
                    <a:cubicBezTo>
                      <a:pt x="8630" y="11029"/>
                      <a:pt x="8727" y="11191"/>
                      <a:pt x="8727" y="11380"/>
                    </a:cubicBezTo>
                    <a:lnTo>
                      <a:pt x="8727" y="15910"/>
                    </a:lnTo>
                    <a:cubicBezTo>
                      <a:pt x="8727" y="19065"/>
                      <a:pt x="10254" y="21600"/>
                      <a:pt x="12118" y="21600"/>
                    </a:cubicBezTo>
                    <a:lnTo>
                      <a:pt x="18209" y="21600"/>
                    </a:lnTo>
                    <a:cubicBezTo>
                      <a:pt x="20089" y="21600"/>
                      <a:pt x="21600" y="19038"/>
                      <a:pt x="21600" y="15910"/>
                    </a:cubicBezTo>
                    <a:lnTo>
                      <a:pt x="21600" y="5690"/>
                    </a:lnTo>
                    <a:cubicBezTo>
                      <a:pt x="21600" y="2535"/>
                      <a:pt x="20073" y="0"/>
                      <a:pt x="18209" y="0"/>
                    </a:cubicBezTo>
                    <a:lnTo>
                      <a:pt x="12118" y="0"/>
                    </a:lnTo>
                    <a:cubicBezTo>
                      <a:pt x="10237" y="27"/>
                      <a:pt x="8727" y="2562"/>
                      <a:pt x="8727" y="5717"/>
                    </a:cubicBezTo>
                    <a:close/>
                    <a:moveTo>
                      <a:pt x="18209" y="458"/>
                    </a:moveTo>
                    <a:cubicBezTo>
                      <a:pt x="19929" y="458"/>
                      <a:pt x="21327" y="2804"/>
                      <a:pt x="21327" y="5690"/>
                    </a:cubicBezTo>
                    <a:lnTo>
                      <a:pt x="21327" y="15910"/>
                    </a:lnTo>
                    <a:cubicBezTo>
                      <a:pt x="21327" y="18796"/>
                      <a:pt x="19929" y="21142"/>
                      <a:pt x="18209" y="21142"/>
                    </a:cubicBezTo>
                    <a:lnTo>
                      <a:pt x="12118" y="21142"/>
                    </a:lnTo>
                    <a:cubicBezTo>
                      <a:pt x="10398" y="21142"/>
                      <a:pt x="9000" y="18795"/>
                      <a:pt x="9000" y="15910"/>
                    </a:cubicBezTo>
                    <a:lnTo>
                      <a:pt x="9000" y="5690"/>
                    </a:lnTo>
                    <a:cubicBezTo>
                      <a:pt x="9000" y="2804"/>
                      <a:pt x="10398" y="458"/>
                      <a:pt x="12118" y="458"/>
                    </a:cubicBezTo>
                    <a:lnTo>
                      <a:pt x="18209" y="458"/>
                    </a:lnTo>
                    <a:close/>
                  </a:path>
                </a:pathLst>
              </a:custGeom>
              <a:solidFill>
                <a:schemeClr val="bg1"/>
              </a:solidFill>
              <a:ln w="12700">
                <a:solidFill>
                  <a:schemeClr val="bg1"/>
                </a:solidFill>
                <a:miter lim="400000"/>
              </a:ln>
            </p:spPr>
            <p:txBody>
              <a:bodyPr lIns="38100" tIns="38100" rIns="38100" bIns="38100" anchor="ctr"/>
              <a:lstStyle/>
              <a:p>
                <a:pPr algn="ctr">
                  <a:defRPr sz="3000">
                    <a:solidFill>
                      <a:srgbClr val="FFFFFF"/>
                    </a:solidFill>
                  </a:defRPr>
                </a:pPr>
                <a:endParaRPr sz="1600">
                  <a:solidFill>
                    <a:schemeClr val="bg1"/>
                  </a:solidFill>
                </a:endParaRPr>
              </a:p>
            </p:txBody>
          </p:sp>
          <p:sp>
            <p:nvSpPr>
              <p:cNvPr id="12" name="Shape">
                <a:extLst>
                  <a:ext uri="{FF2B5EF4-FFF2-40B4-BE49-F238E27FC236}">
                    <a16:creationId xmlns:a16="http://schemas.microsoft.com/office/drawing/2014/main" id="{4E3A4374-68DB-4E1E-9C11-6B94AFECF587}"/>
                  </a:ext>
                </a:extLst>
              </p:cNvPr>
              <p:cNvSpPr/>
              <p:nvPr/>
            </p:nvSpPr>
            <p:spPr>
              <a:xfrm>
                <a:off x="1693177" y="1473358"/>
                <a:ext cx="1706874" cy="1017271"/>
              </a:xfrm>
              <a:custGeom>
                <a:avLst/>
                <a:gdLst/>
                <a:ahLst/>
                <a:cxnLst>
                  <a:cxn ang="0">
                    <a:pos x="wd2" y="hd2"/>
                  </a:cxn>
                  <a:cxn ang="5400000">
                    <a:pos x="wd2" y="hd2"/>
                  </a:cxn>
                  <a:cxn ang="10800000">
                    <a:pos x="wd2" y="hd2"/>
                  </a:cxn>
                  <a:cxn ang="16200000">
                    <a:pos x="wd2" y="hd2"/>
                  </a:cxn>
                </a:cxnLst>
                <a:rect l="0" t="0" r="r" b="b"/>
                <a:pathLst>
                  <a:path w="21600" h="21600" extrusionOk="0">
                    <a:moveTo>
                      <a:pt x="12873" y="15883"/>
                    </a:moveTo>
                    <a:lnTo>
                      <a:pt x="12873" y="11353"/>
                    </a:lnTo>
                    <a:cubicBezTo>
                      <a:pt x="12873" y="11164"/>
                      <a:pt x="12970" y="11002"/>
                      <a:pt x="13082" y="11002"/>
                    </a:cubicBezTo>
                    <a:lnTo>
                      <a:pt x="19977" y="11002"/>
                    </a:lnTo>
                    <a:cubicBezTo>
                      <a:pt x="20089" y="11002"/>
                      <a:pt x="20186" y="11164"/>
                      <a:pt x="20186" y="11353"/>
                    </a:cubicBezTo>
                    <a:lnTo>
                      <a:pt x="20186" y="11353"/>
                    </a:lnTo>
                    <a:cubicBezTo>
                      <a:pt x="20186" y="11676"/>
                      <a:pt x="20346" y="11973"/>
                      <a:pt x="20555" y="11973"/>
                    </a:cubicBezTo>
                    <a:lnTo>
                      <a:pt x="21230" y="11973"/>
                    </a:lnTo>
                    <a:cubicBezTo>
                      <a:pt x="21423" y="11973"/>
                      <a:pt x="21600" y="11703"/>
                      <a:pt x="21600" y="11353"/>
                    </a:cubicBezTo>
                    <a:lnTo>
                      <a:pt x="21600" y="10220"/>
                    </a:lnTo>
                    <a:cubicBezTo>
                      <a:pt x="21600" y="9897"/>
                      <a:pt x="21439" y="9600"/>
                      <a:pt x="21230" y="9600"/>
                    </a:cubicBezTo>
                    <a:lnTo>
                      <a:pt x="20555" y="9600"/>
                    </a:lnTo>
                    <a:cubicBezTo>
                      <a:pt x="20362" y="9600"/>
                      <a:pt x="20186" y="9870"/>
                      <a:pt x="20186" y="10220"/>
                    </a:cubicBezTo>
                    <a:lnTo>
                      <a:pt x="20186" y="10220"/>
                    </a:lnTo>
                    <a:cubicBezTo>
                      <a:pt x="20186" y="10409"/>
                      <a:pt x="20089" y="10571"/>
                      <a:pt x="19977" y="10571"/>
                    </a:cubicBezTo>
                    <a:lnTo>
                      <a:pt x="13082" y="10571"/>
                    </a:lnTo>
                    <a:cubicBezTo>
                      <a:pt x="12970" y="10571"/>
                      <a:pt x="12873" y="10409"/>
                      <a:pt x="12873" y="10220"/>
                    </a:cubicBezTo>
                    <a:lnTo>
                      <a:pt x="12873" y="5690"/>
                    </a:lnTo>
                    <a:cubicBezTo>
                      <a:pt x="12873" y="2535"/>
                      <a:pt x="11346" y="0"/>
                      <a:pt x="9482" y="0"/>
                    </a:cubicBezTo>
                    <a:lnTo>
                      <a:pt x="3391" y="0"/>
                    </a:lnTo>
                    <a:cubicBezTo>
                      <a:pt x="1511" y="0"/>
                      <a:pt x="0" y="2562"/>
                      <a:pt x="0" y="5690"/>
                    </a:cubicBezTo>
                    <a:lnTo>
                      <a:pt x="0" y="15910"/>
                    </a:lnTo>
                    <a:cubicBezTo>
                      <a:pt x="0" y="19065"/>
                      <a:pt x="1527" y="21600"/>
                      <a:pt x="3391" y="21600"/>
                    </a:cubicBezTo>
                    <a:lnTo>
                      <a:pt x="9482" y="21600"/>
                    </a:lnTo>
                    <a:cubicBezTo>
                      <a:pt x="11363" y="21573"/>
                      <a:pt x="12873" y="19011"/>
                      <a:pt x="12873" y="15883"/>
                    </a:cubicBezTo>
                    <a:close/>
                    <a:moveTo>
                      <a:pt x="3391" y="21115"/>
                    </a:moveTo>
                    <a:cubicBezTo>
                      <a:pt x="1671" y="21115"/>
                      <a:pt x="273" y="18769"/>
                      <a:pt x="273" y="15883"/>
                    </a:cubicBezTo>
                    <a:lnTo>
                      <a:pt x="273" y="5663"/>
                    </a:lnTo>
                    <a:cubicBezTo>
                      <a:pt x="273" y="2778"/>
                      <a:pt x="1671" y="431"/>
                      <a:pt x="3391" y="431"/>
                    </a:cubicBezTo>
                    <a:lnTo>
                      <a:pt x="9482" y="431"/>
                    </a:lnTo>
                    <a:cubicBezTo>
                      <a:pt x="11202" y="431"/>
                      <a:pt x="12600" y="2778"/>
                      <a:pt x="12600" y="5663"/>
                    </a:cubicBezTo>
                    <a:lnTo>
                      <a:pt x="12600" y="15883"/>
                    </a:lnTo>
                    <a:cubicBezTo>
                      <a:pt x="12600" y="18769"/>
                      <a:pt x="11202" y="21115"/>
                      <a:pt x="9482" y="21115"/>
                    </a:cubicBezTo>
                    <a:lnTo>
                      <a:pt x="3391" y="21115"/>
                    </a:lnTo>
                    <a:close/>
                  </a:path>
                </a:pathLst>
              </a:custGeom>
              <a:solidFill>
                <a:schemeClr val="bg1"/>
              </a:solidFill>
              <a:ln w="12700">
                <a:solidFill>
                  <a:schemeClr val="bg1"/>
                </a:solidFill>
                <a:miter lim="400000"/>
              </a:ln>
            </p:spPr>
            <p:txBody>
              <a:bodyPr lIns="38100" tIns="38100" rIns="38100" bIns="38100" anchor="ctr"/>
              <a:lstStyle/>
              <a:p>
                <a:pPr algn="ctr">
                  <a:defRPr sz="3000">
                    <a:solidFill>
                      <a:srgbClr val="FFFFFF"/>
                    </a:solidFill>
                  </a:defRPr>
                </a:pPr>
                <a:endParaRPr sz="1600">
                  <a:solidFill>
                    <a:schemeClr val="bg1"/>
                  </a:solidFill>
                </a:endParaRPr>
              </a:p>
            </p:txBody>
          </p:sp>
          <p:sp>
            <p:nvSpPr>
              <p:cNvPr id="22" name="Graphic 20" descr="Single gear">
                <a:extLst>
                  <a:ext uri="{FF2B5EF4-FFF2-40B4-BE49-F238E27FC236}">
                    <a16:creationId xmlns:a16="http://schemas.microsoft.com/office/drawing/2014/main" id="{87B0B332-C255-4735-A48F-48ED01E09C74}"/>
                  </a:ext>
                </a:extLst>
              </p:cNvPr>
              <p:cNvSpPr/>
              <p:nvPr/>
            </p:nvSpPr>
            <p:spPr>
              <a:xfrm>
                <a:off x="5209481" y="4516678"/>
                <a:ext cx="539742" cy="538949"/>
              </a:xfrm>
              <a:custGeom>
                <a:avLst/>
                <a:gdLst>
                  <a:gd name="connsiteX0" fmla="*/ 269475 w 539742"/>
                  <a:gd name="connsiteY0" fmla="*/ 364584 h 538949"/>
                  <a:gd name="connsiteX1" fmla="*/ 174366 w 539742"/>
                  <a:gd name="connsiteY1" fmla="*/ 269475 h 538949"/>
                  <a:gd name="connsiteX2" fmla="*/ 269475 w 539742"/>
                  <a:gd name="connsiteY2" fmla="*/ 174366 h 538949"/>
                  <a:gd name="connsiteX3" fmla="*/ 364584 w 539742"/>
                  <a:gd name="connsiteY3" fmla="*/ 269475 h 538949"/>
                  <a:gd name="connsiteX4" fmla="*/ 269475 w 539742"/>
                  <a:gd name="connsiteY4" fmla="*/ 364584 h 538949"/>
                  <a:gd name="connsiteX5" fmla="*/ 483469 w 539742"/>
                  <a:gd name="connsiteY5" fmla="*/ 210032 h 538949"/>
                  <a:gd name="connsiteX6" fmla="*/ 462863 w 539742"/>
                  <a:gd name="connsiteY6" fmla="*/ 160892 h 538949"/>
                  <a:gd name="connsiteX7" fmla="*/ 482677 w 539742"/>
                  <a:gd name="connsiteY7" fmla="*/ 101449 h 538949"/>
                  <a:gd name="connsiteX8" fmla="*/ 437500 w 539742"/>
                  <a:gd name="connsiteY8" fmla="*/ 56273 h 538949"/>
                  <a:gd name="connsiteX9" fmla="*/ 378057 w 539742"/>
                  <a:gd name="connsiteY9" fmla="*/ 76087 h 538949"/>
                  <a:gd name="connsiteX10" fmla="*/ 328125 w 539742"/>
                  <a:gd name="connsiteY10" fmla="*/ 55480 h 538949"/>
                  <a:gd name="connsiteX11" fmla="*/ 301178 w 539742"/>
                  <a:gd name="connsiteY11" fmla="*/ 0 h 538949"/>
                  <a:gd name="connsiteX12" fmla="*/ 237772 w 539742"/>
                  <a:gd name="connsiteY12" fmla="*/ 0 h 538949"/>
                  <a:gd name="connsiteX13" fmla="*/ 210032 w 539742"/>
                  <a:gd name="connsiteY13" fmla="*/ 55480 h 538949"/>
                  <a:gd name="connsiteX14" fmla="*/ 160892 w 539742"/>
                  <a:gd name="connsiteY14" fmla="*/ 76087 h 538949"/>
                  <a:gd name="connsiteX15" fmla="*/ 101449 w 539742"/>
                  <a:gd name="connsiteY15" fmla="*/ 56273 h 538949"/>
                  <a:gd name="connsiteX16" fmla="*/ 56273 w 539742"/>
                  <a:gd name="connsiteY16" fmla="*/ 101449 h 538949"/>
                  <a:gd name="connsiteX17" fmla="*/ 76087 w 539742"/>
                  <a:gd name="connsiteY17" fmla="*/ 160892 h 538949"/>
                  <a:gd name="connsiteX18" fmla="*/ 55480 w 539742"/>
                  <a:gd name="connsiteY18" fmla="*/ 210824 h 538949"/>
                  <a:gd name="connsiteX19" fmla="*/ 0 w 539742"/>
                  <a:gd name="connsiteY19" fmla="*/ 237772 h 538949"/>
                  <a:gd name="connsiteX20" fmla="*/ 0 w 539742"/>
                  <a:gd name="connsiteY20" fmla="*/ 301178 h 538949"/>
                  <a:gd name="connsiteX21" fmla="*/ 55480 w 539742"/>
                  <a:gd name="connsiteY21" fmla="*/ 328918 h 538949"/>
                  <a:gd name="connsiteX22" fmla="*/ 76087 w 539742"/>
                  <a:gd name="connsiteY22" fmla="*/ 378057 h 538949"/>
                  <a:gd name="connsiteX23" fmla="*/ 56273 w 539742"/>
                  <a:gd name="connsiteY23" fmla="*/ 437500 h 538949"/>
                  <a:gd name="connsiteX24" fmla="*/ 101449 w 539742"/>
                  <a:gd name="connsiteY24" fmla="*/ 482677 h 538949"/>
                  <a:gd name="connsiteX25" fmla="*/ 160892 w 539742"/>
                  <a:gd name="connsiteY25" fmla="*/ 462863 h 538949"/>
                  <a:gd name="connsiteX26" fmla="*/ 210824 w 539742"/>
                  <a:gd name="connsiteY26" fmla="*/ 483469 h 538949"/>
                  <a:gd name="connsiteX27" fmla="*/ 238564 w 539742"/>
                  <a:gd name="connsiteY27" fmla="*/ 538950 h 538949"/>
                  <a:gd name="connsiteX28" fmla="*/ 301970 w 539742"/>
                  <a:gd name="connsiteY28" fmla="*/ 538950 h 538949"/>
                  <a:gd name="connsiteX29" fmla="*/ 329710 w 539742"/>
                  <a:gd name="connsiteY29" fmla="*/ 483469 h 538949"/>
                  <a:gd name="connsiteX30" fmla="*/ 378850 w 539742"/>
                  <a:gd name="connsiteY30" fmla="*/ 462863 h 538949"/>
                  <a:gd name="connsiteX31" fmla="*/ 438293 w 539742"/>
                  <a:gd name="connsiteY31" fmla="*/ 482677 h 538949"/>
                  <a:gd name="connsiteX32" fmla="*/ 483469 w 539742"/>
                  <a:gd name="connsiteY32" fmla="*/ 437500 h 538949"/>
                  <a:gd name="connsiteX33" fmla="*/ 463655 w 539742"/>
                  <a:gd name="connsiteY33" fmla="*/ 378057 h 538949"/>
                  <a:gd name="connsiteX34" fmla="*/ 484262 w 539742"/>
                  <a:gd name="connsiteY34" fmla="*/ 328125 h 538949"/>
                  <a:gd name="connsiteX35" fmla="*/ 539742 w 539742"/>
                  <a:gd name="connsiteY35" fmla="*/ 300385 h 538949"/>
                  <a:gd name="connsiteX36" fmla="*/ 539742 w 539742"/>
                  <a:gd name="connsiteY36" fmla="*/ 236979 h 538949"/>
                  <a:gd name="connsiteX37" fmla="*/ 483469 w 539742"/>
                  <a:gd name="connsiteY37" fmla="*/ 210032 h 538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539742" h="538949">
                    <a:moveTo>
                      <a:pt x="269475" y="364584"/>
                    </a:moveTo>
                    <a:cubicBezTo>
                      <a:pt x="217165" y="364584"/>
                      <a:pt x="174366" y="321785"/>
                      <a:pt x="174366" y="269475"/>
                    </a:cubicBezTo>
                    <a:cubicBezTo>
                      <a:pt x="174366" y="217165"/>
                      <a:pt x="217165" y="174366"/>
                      <a:pt x="269475" y="174366"/>
                    </a:cubicBezTo>
                    <a:cubicBezTo>
                      <a:pt x="321785" y="174366"/>
                      <a:pt x="364584" y="217165"/>
                      <a:pt x="364584" y="269475"/>
                    </a:cubicBezTo>
                    <a:cubicBezTo>
                      <a:pt x="364584" y="321785"/>
                      <a:pt x="321785" y="364584"/>
                      <a:pt x="269475" y="364584"/>
                    </a:cubicBezTo>
                    <a:close/>
                    <a:moveTo>
                      <a:pt x="483469" y="210032"/>
                    </a:moveTo>
                    <a:cubicBezTo>
                      <a:pt x="478714" y="192595"/>
                      <a:pt x="471581" y="175951"/>
                      <a:pt x="462863" y="160892"/>
                    </a:cubicBezTo>
                    <a:lnTo>
                      <a:pt x="482677" y="101449"/>
                    </a:lnTo>
                    <a:lnTo>
                      <a:pt x="437500" y="56273"/>
                    </a:lnTo>
                    <a:lnTo>
                      <a:pt x="378057" y="76087"/>
                    </a:lnTo>
                    <a:cubicBezTo>
                      <a:pt x="362206" y="67369"/>
                      <a:pt x="345562" y="60236"/>
                      <a:pt x="328125" y="55480"/>
                    </a:cubicBezTo>
                    <a:lnTo>
                      <a:pt x="301178" y="0"/>
                    </a:lnTo>
                    <a:lnTo>
                      <a:pt x="237772" y="0"/>
                    </a:lnTo>
                    <a:lnTo>
                      <a:pt x="210032" y="55480"/>
                    </a:lnTo>
                    <a:cubicBezTo>
                      <a:pt x="192595" y="60236"/>
                      <a:pt x="175951" y="67369"/>
                      <a:pt x="160892" y="76087"/>
                    </a:cubicBezTo>
                    <a:lnTo>
                      <a:pt x="101449" y="56273"/>
                    </a:lnTo>
                    <a:lnTo>
                      <a:pt x="56273" y="101449"/>
                    </a:lnTo>
                    <a:lnTo>
                      <a:pt x="76087" y="160892"/>
                    </a:lnTo>
                    <a:cubicBezTo>
                      <a:pt x="67369" y="176744"/>
                      <a:pt x="60236" y="193388"/>
                      <a:pt x="55480" y="210824"/>
                    </a:cubicBezTo>
                    <a:lnTo>
                      <a:pt x="0" y="237772"/>
                    </a:lnTo>
                    <a:lnTo>
                      <a:pt x="0" y="301178"/>
                    </a:lnTo>
                    <a:lnTo>
                      <a:pt x="55480" y="328918"/>
                    </a:lnTo>
                    <a:cubicBezTo>
                      <a:pt x="60236" y="346354"/>
                      <a:pt x="67369" y="362998"/>
                      <a:pt x="76087" y="378057"/>
                    </a:cubicBezTo>
                    <a:lnTo>
                      <a:pt x="56273" y="437500"/>
                    </a:lnTo>
                    <a:lnTo>
                      <a:pt x="101449" y="482677"/>
                    </a:lnTo>
                    <a:lnTo>
                      <a:pt x="160892" y="462863"/>
                    </a:lnTo>
                    <a:cubicBezTo>
                      <a:pt x="176744" y="471581"/>
                      <a:pt x="193388" y="478714"/>
                      <a:pt x="210824" y="483469"/>
                    </a:cubicBezTo>
                    <a:lnTo>
                      <a:pt x="238564" y="538950"/>
                    </a:lnTo>
                    <a:lnTo>
                      <a:pt x="301970" y="538950"/>
                    </a:lnTo>
                    <a:lnTo>
                      <a:pt x="329710" y="483469"/>
                    </a:lnTo>
                    <a:cubicBezTo>
                      <a:pt x="347147" y="478714"/>
                      <a:pt x="363791" y="471581"/>
                      <a:pt x="378850" y="462863"/>
                    </a:cubicBezTo>
                    <a:lnTo>
                      <a:pt x="438293" y="482677"/>
                    </a:lnTo>
                    <a:lnTo>
                      <a:pt x="483469" y="437500"/>
                    </a:lnTo>
                    <a:lnTo>
                      <a:pt x="463655" y="378057"/>
                    </a:lnTo>
                    <a:cubicBezTo>
                      <a:pt x="472373" y="362206"/>
                      <a:pt x="479507" y="345562"/>
                      <a:pt x="484262" y="328125"/>
                    </a:cubicBezTo>
                    <a:lnTo>
                      <a:pt x="539742" y="300385"/>
                    </a:lnTo>
                    <a:lnTo>
                      <a:pt x="539742" y="236979"/>
                    </a:lnTo>
                    <a:lnTo>
                      <a:pt x="483469" y="210032"/>
                    </a:lnTo>
                    <a:close/>
                  </a:path>
                </a:pathLst>
              </a:custGeom>
              <a:solidFill>
                <a:schemeClr val="bg1"/>
              </a:solidFill>
              <a:ln w="7838" cap="flat">
                <a:noFill/>
                <a:prstDash val="solid"/>
                <a:miter/>
              </a:ln>
            </p:spPr>
            <p:txBody>
              <a:bodyPr rtlCol="0" anchor="ctr"/>
              <a:lstStyle/>
              <a:p>
                <a:endParaRPr lang="en-US">
                  <a:solidFill>
                    <a:schemeClr val="bg1"/>
                  </a:solidFill>
                </a:endParaRPr>
              </a:p>
            </p:txBody>
          </p:sp>
          <p:sp>
            <p:nvSpPr>
              <p:cNvPr id="23" name="Graphic 22" descr="Wrench">
                <a:extLst>
                  <a:ext uri="{FF2B5EF4-FFF2-40B4-BE49-F238E27FC236}">
                    <a16:creationId xmlns:a16="http://schemas.microsoft.com/office/drawing/2014/main" id="{6DB0F12A-D6EF-44FA-B2F0-C7635711C12D}"/>
                  </a:ext>
                </a:extLst>
              </p:cNvPr>
              <p:cNvSpPr/>
              <p:nvPr/>
            </p:nvSpPr>
            <p:spPr>
              <a:xfrm>
                <a:off x="9106301" y="1622889"/>
                <a:ext cx="696777" cy="698701"/>
              </a:xfrm>
              <a:custGeom>
                <a:avLst/>
                <a:gdLst>
                  <a:gd name="connsiteX0" fmla="*/ 618656 w 696777"/>
                  <a:gd name="connsiteY0" fmla="*/ 150415 h 698701"/>
                  <a:gd name="connsiteX1" fmla="*/ 562383 w 696777"/>
                  <a:gd name="connsiteY1" fmla="*/ 135356 h 698701"/>
                  <a:gd name="connsiteX2" fmla="*/ 547324 w 696777"/>
                  <a:gd name="connsiteY2" fmla="*/ 79083 h 698701"/>
                  <a:gd name="connsiteX3" fmla="*/ 618656 w 696777"/>
                  <a:gd name="connsiteY3" fmla="*/ 7752 h 698701"/>
                  <a:gd name="connsiteX4" fmla="*/ 494222 w 696777"/>
                  <a:gd name="connsiteY4" fmla="*/ 31529 h 698701"/>
                  <a:gd name="connsiteX5" fmla="*/ 459349 w 696777"/>
                  <a:gd name="connsiteY5" fmla="*/ 152793 h 698701"/>
                  <a:gd name="connsiteX6" fmla="*/ 151831 w 696777"/>
                  <a:gd name="connsiteY6" fmla="*/ 460311 h 698701"/>
                  <a:gd name="connsiteX7" fmla="*/ 31359 w 696777"/>
                  <a:gd name="connsiteY7" fmla="*/ 495977 h 698701"/>
                  <a:gd name="connsiteX8" fmla="*/ 7582 w 696777"/>
                  <a:gd name="connsiteY8" fmla="*/ 619618 h 698701"/>
                  <a:gd name="connsiteX9" fmla="*/ 78914 w 696777"/>
                  <a:gd name="connsiteY9" fmla="*/ 548287 h 698701"/>
                  <a:gd name="connsiteX10" fmla="*/ 134394 w 696777"/>
                  <a:gd name="connsiteY10" fmla="*/ 563345 h 698701"/>
                  <a:gd name="connsiteX11" fmla="*/ 149453 w 696777"/>
                  <a:gd name="connsiteY11" fmla="*/ 619618 h 698701"/>
                  <a:gd name="connsiteX12" fmla="*/ 78121 w 696777"/>
                  <a:gd name="connsiteY12" fmla="*/ 690950 h 698701"/>
                  <a:gd name="connsiteX13" fmla="*/ 202555 w 696777"/>
                  <a:gd name="connsiteY13" fmla="*/ 667172 h 698701"/>
                  <a:gd name="connsiteX14" fmla="*/ 237428 w 696777"/>
                  <a:gd name="connsiteY14" fmla="*/ 545909 h 698701"/>
                  <a:gd name="connsiteX15" fmla="*/ 544947 w 696777"/>
                  <a:gd name="connsiteY15" fmla="*/ 238391 h 698701"/>
                  <a:gd name="connsiteX16" fmla="*/ 665418 w 696777"/>
                  <a:gd name="connsiteY16" fmla="*/ 202725 h 698701"/>
                  <a:gd name="connsiteX17" fmla="*/ 689195 w 696777"/>
                  <a:gd name="connsiteY17" fmla="*/ 79083 h 698701"/>
                  <a:gd name="connsiteX18" fmla="*/ 618656 w 696777"/>
                  <a:gd name="connsiteY18" fmla="*/ 150415 h 698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96777" h="698701">
                    <a:moveTo>
                      <a:pt x="618656" y="150415"/>
                    </a:moveTo>
                    <a:lnTo>
                      <a:pt x="562383" y="135356"/>
                    </a:lnTo>
                    <a:lnTo>
                      <a:pt x="547324" y="79083"/>
                    </a:lnTo>
                    <a:lnTo>
                      <a:pt x="618656" y="7752"/>
                    </a:lnTo>
                    <a:cubicBezTo>
                      <a:pt x="575857" y="-8100"/>
                      <a:pt x="528303" y="619"/>
                      <a:pt x="494222" y="31529"/>
                    </a:cubicBezTo>
                    <a:cubicBezTo>
                      <a:pt x="460934" y="62439"/>
                      <a:pt x="446668" y="109201"/>
                      <a:pt x="459349" y="152793"/>
                    </a:cubicBezTo>
                    <a:lnTo>
                      <a:pt x="151831" y="460311"/>
                    </a:lnTo>
                    <a:cubicBezTo>
                      <a:pt x="108239" y="448422"/>
                      <a:pt x="61477" y="462689"/>
                      <a:pt x="31359" y="495977"/>
                    </a:cubicBezTo>
                    <a:cubicBezTo>
                      <a:pt x="1242" y="529265"/>
                      <a:pt x="-8269" y="576819"/>
                      <a:pt x="7582" y="619618"/>
                    </a:cubicBezTo>
                    <a:lnTo>
                      <a:pt x="78914" y="548287"/>
                    </a:lnTo>
                    <a:lnTo>
                      <a:pt x="134394" y="563345"/>
                    </a:lnTo>
                    <a:lnTo>
                      <a:pt x="149453" y="619618"/>
                    </a:lnTo>
                    <a:lnTo>
                      <a:pt x="78121" y="690950"/>
                    </a:lnTo>
                    <a:cubicBezTo>
                      <a:pt x="120920" y="706801"/>
                      <a:pt x="168475" y="698083"/>
                      <a:pt x="202555" y="667172"/>
                    </a:cubicBezTo>
                    <a:cubicBezTo>
                      <a:pt x="235843" y="636262"/>
                      <a:pt x="250110" y="589500"/>
                      <a:pt x="237428" y="545909"/>
                    </a:cubicBezTo>
                    <a:lnTo>
                      <a:pt x="544947" y="238391"/>
                    </a:lnTo>
                    <a:cubicBezTo>
                      <a:pt x="588538" y="250279"/>
                      <a:pt x="635300" y="236013"/>
                      <a:pt x="665418" y="202725"/>
                    </a:cubicBezTo>
                    <a:cubicBezTo>
                      <a:pt x="695536" y="169437"/>
                      <a:pt x="705046" y="121882"/>
                      <a:pt x="689195" y="79083"/>
                    </a:cubicBezTo>
                    <a:lnTo>
                      <a:pt x="618656" y="150415"/>
                    </a:lnTo>
                    <a:close/>
                  </a:path>
                </a:pathLst>
              </a:custGeom>
              <a:solidFill>
                <a:schemeClr val="bg1"/>
              </a:solidFill>
              <a:ln w="7838" cap="flat">
                <a:noFill/>
                <a:prstDash val="solid"/>
                <a:miter/>
              </a:ln>
            </p:spPr>
            <p:txBody>
              <a:bodyPr rtlCol="0" anchor="ctr"/>
              <a:lstStyle/>
              <a:p>
                <a:endParaRPr lang="en-US">
                  <a:solidFill>
                    <a:schemeClr val="bg1"/>
                  </a:solidFill>
                </a:endParaRPr>
              </a:p>
            </p:txBody>
          </p:sp>
          <p:sp>
            <p:nvSpPr>
              <p:cNvPr id="24" name="Graphic 21" descr="Magnifying glass">
                <a:extLst>
                  <a:ext uri="{FF2B5EF4-FFF2-40B4-BE49-F238E27FC236}">
                    <a16:creationId xmlns:a16="http://schemas.microsoft.com/office/drawing/2014/main" id="{6CF74EF6-918C-43D7-B2C3-12D35B6D4667}"/>
                  </a:ext>
                </a:extLst>
              </p:cNvPr>
              <p:cNvSpPr/>
              <p:nvPr/>
            </p:nvSpPr>
            <p:spPr>
              <a:xfrm>
                <a:off x="1890082" y="1663369"/>
                <a:ext cx="625638" cy="626132"/>
              </a:xfrm>
              <a:custGeom>
                <a:avLst/>
                <a:gdLst>
                  <a:gd name="connsiteX0" fmla="*/ 609489 w 625638"/>
                  <a:gd name="connsiteY0" fmla="*/ 531024 h 626132"/>
                  <a:gd name="connsiteX1" fmla="*/ 510417 w 625638"/>
                  <a:gd name="connsiteY1" fmla="*/ 431952 h 626132"/>
                  <a:gd name="connsiteX2" fmla="*/ 461277 w 625638"/>
                  <a:gd name="connsiteY2" fmla="*/ 416893 h 626132"/>
                  <a:gd name="connsiteX3" fmla="*/ 426404 w 625638"/>
                  <a:gd name="connsiteY3" fmla="*/ 382020 h 626132"/>
                  <a:gd name="connsiteX4" fmla="*/ 475544 w 625638"/>
                  <a:gd name="connsiteY4" fmla="*/ 237772 h 626132"/>
                  <a:gd name="connsiteX5" fmla="*/ 237772 w 625638"/>
                  <a:gd name="connsiteY5" fmla="*/ 0 h 626132"/>
                  <a:gd name="connsiteX6" fmla="*/ 0 w 625638"/>
                  <a:gd name="connsiteY6" fmla="*/ 237772 h 626132"/>
                  <a:gd name="connsiteX7" fmla="*/ 237772 w 625638"/>
                  <a:gd name="connsiteY7" fmla="*/ 475544 h 626132"/>
                  <a:gd name="connsiteX8" fmla="*/ 382020 w 625638"/>
                  <a:gd name="connsiteY8" fmla="*/ 426404 h 626132"/>
                  <a:gd name="connsiteX9" fmla="*/ 416893 w 625638"/>
                  <a:gd name="connsiteY9" fmla="*/ 461277 h 626132"/>
                  <a:gd name="connsiteX10" fmla="*/ 431952 w 625638"/>
                  <a:gd name="connsiteY10" fmla="*/ 510417 h 626132"/>
                  <a:gd name="connsiteX11" fmla="*/ 531024 w 625638"/>
                  <a:gd name="connsiteY11" fmla="*/ 609489 h 626132"/>
                  <a:gd name="connsiteX12" fmla="*/ 570653 w 625638"/>
                  <a:gd name="connsiteY12" fmla="*/ 626133 h 626132"/>
                  <a:gd name="connsiteX13" fmla="*/ 610281 w 625638"/>
                  <a:gd name="connsiteY13" fmla="*/ 609489 h 626132"/>
                  <a:gd name="connsiteX14" fmla="*/ 609489 w 625638"/>
                  <a:gd name="connsiteY14" fmla="*/ 531024 h 626132"/>
                  <a:gd name="connsiteX15" fmla="*/ 236979 w 625638"/>
                  <a:gd name="connsiteY15" fmla="*/ 427197 h 626132"/>
                  <a:gd name="connsiteX16" fmla="*/ 46762 w 625638"/>
                  <a:gd name="connsiteY16" fmla="*/ 236979 h 626132"/>
                  <a:gd name="connsiteX17" fmla="*/ 236979 w 625638"/>
                  <a:gd name="connsiteY17" fmla="*/ 46762 h 626132"/>
                  <a:gd name="connsiteX18" fmla="*/ 427197 w 625638"/>
                  <a:gd name="connsiteY18" fmla="*/ 236979 h 626132"/>
                  <a:gd name="connsiteX19" fmla="*/ 236979 w 625638"/>
                  <a:gd name="connsiteY19" fmla="*/ 427197 h 6261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25638" h="626132">
                    <a:moveTo>
                      <a:pt x="609489" y="531024"/>
                    </a:moveTo>
                    <a:lnTo>
                      <a:pt x="510417" y="431952"/>
                    </a:lnTo>
                    <a:cubicBezTo>
                      <a:pt x="496943" y="418479"/>
                      <a:pt x="478714" y="413723"/>
                      <a:pt x="461277" y="416893"/>
                    </a:cubicBezTo>
                    <a:lnTo>
                      <a:pt x="426404" y="382020"/>
                    </a:lnTo>
                    <a:cubicBezTo>
                      <a:pt x="457315" y="342392"/>
                      <a:pt x="475544" y="291667"/>
                      <a:pt x="475544" y="237772"/>
                    </a:cubicBezTo>
                    <a:cubicBezTo>
                      <a:pt x="475544" y="106997"/>
                      <a:pt x="368546" y="0"/>
                      <a:pt x="237772" y="0"/>
                    </a:cubicBezTo>
                    <a:cubicBezTo>
                      <a:pt x="106997" y="0"/>
                      <a:pt x="0" y="106997"/>
                      <a:pt x="0" y="237772"/>
                    </a:cubicBezTo>
                    <a:cubicBezTo>
                      <a:pt x="0" y="368546"/>
                      <a:pt x="106997" y="475544"/>
                      <a:pt x="237772" y="475544"/>
                    </a:cubicBezTo>
                    <a:cubicBezTo>
                      <a:pt x="291667" y="475544"/>
                      <a:pt x="341599" y="457315"/>
                      <a:pt x="382020" y="426404"/>
                    </a:cubicBezTo>
                    <a:lnTo>
                      <a:pt x="416893" y="461277"/>
                    </a:lnTo>
                    <a:cubicBezTo>
                      <a:pt x="413723" y="478714"/>
                      <a:pt x="418479" y="496943"/>
                      <a:pt x="431952" y="510417"/>
                    </a:cubicBezTo>
                    <a:lnTo>
                      <a:pt x="531024" y="609489"/>
                    </a:lnTo>
                    <a:cubicBezTo>
                      <a:pt x="542120" y="620585"/>
                      <a:pt x="556386" y="626133"/>
                      <a:pt x="570653" y="626133"/>
                    </a:cubicBezTo>
                    <a:cubicBezTo>
                      <a:pt x="584919" y="626133"/>
                      <a:pt x="599185" y="620585"/>
                      <a:pt x="610281" y="609489"/>
                    </a:cubicBezTo>
                    <a:cubicBezTo>
                      <a:pt x="630888" y="587297"/>
                      <a:pt x="630888" y="552423"/>
                      <a:pt x="609489" y="531024"/>
                    </a:cubicBezTo>
                    <a:close/>
                    <a:moveTo>
                      <a:pt x="236979" y="427197"/>
                    </a:moveTo>
                    <a:cubicBezTo>
                      <a:pt x="132360" y="427197"/>
                      <a:pt x="46762" y="341599"/>
                      <a:pt x="46762" y="236979"/>
                    </a:cubicBezTo>
                    <a:cubicBezTo>
                      <a:pt x="46762" y="132360"/>
                      <a:pt x="132360" y="46762"/>
                      <a:pt x="236979" y="46762"/>
                    </a:cubicBezTo>
                    <a:cubicBezTo>
                      <a:pt x="341599" y="46762"/>
                      <a:pt x="427197" y="132360"/>
                      <a:pt x="427197" y="236979"/>
                    </a:cubicBezTo>
                    <a:cubicBezTo>
                      <a:pt x="427197" y="341599"/>
                      <a:pt x="341599" y="427197"/>
                      <a:pt x="236979" y="427197"/>
                    </a:cubicBezTo>
                    <a:close/>
                  </a:path>
                </a:pathLst>
              </a:custGeom>
              <a:solidFill>
                <a:schemeClr val="bg1"/>
              </a:solidFill>
              <a:ln w="7838" cap="flat">
                <a:noFill/>
                <a:prstDash val="solid"/>
                <a:miter/>
              </a:ln>
            </p:spPr>
            <p:txBody>
              <a:bodyPr rtlCol="0" anchor="ctr"/>
              <a:lstStyle/>
              <a:p>
                <a:endParaRPr lang="en-US">
                  <a:solidFill>
                    <a:schemeClr val="bg1"/>
                  </a:solidFill>
                </a:endParaRPr>
              </a:p>
            </p:txBody>
          </p:sp>
        </p:grpSp>
        <p:sp>
          <p:nvSpPr>
            <p:cNvPr id="26" name="TextBox 25">
              <a:extLst>
                <a:ext uri="{FF2B5EF4-FFF2-40B4-BE49-F238E27FC236}">
                  <a16:creationId xmlns:a16="http://schemas.microsoft.com/office/drawing/2014/main" id="{0BCF39D5-B801-4616-85F5-1858F336BC88}"/>
                </a:ext>
              </a:extLst>
            </p:cNvPr>
            <p:cNvSpPr txBox="1"/>
            <p:nvPr/>
          </p:nvSpPr>
          <p:spPr>
            <a:xfrm>
              <a:off x="175132" y="3048775"/>
              <a:ext cx="2487662" cy="215444"/>
            </a:xfrm>
            <a:prstGeom prst="rect">
              <a:avLst/>
            </a:prstGeom>
            <a:noFill/>
          </p:spPr>
          <p:txBody>
            <a:bodyPr wrap="square" lIns="0" tIns="0" rIns="0" bIns="0" rtlCol="0">
              <a:spAutoFit/>
            </a:bodyPr>
            <a:lstStyle/>
            <a:p>
              <a:pPr algn="r">
                <a:spcBef>
                  <a:spcPts val="600"/>
                </a:spcBef>
              </a:pPr>
              <a:r>
                <a:rPr lang="en-US" sz="1400" b="1" dirty="0">
                  <a:solidFill>
                    <a:schemeClr val="bg1"/>
                  </a:solidFill>
                  <a:latin typeface="Georgia" panose="02040502050405020303" pitchFamily="18" charset="0"/>
                </a:rPr>
                <a:t>Search</a:t>
              </a:r>
            </a:p>
          </p:txBody>
        </p:sp>
        <p:sp>
          <p:nvSpPr>
            <p:cNvPr id="27" name="TextBox 26">
              <a:extLst>
                <a:ext uri="{FF2B5EF4-FFF2-40B4-BE49-F238E27FC236}">
                  <a16:creationId xmlns:a16="http://schemas.microsoft.com/office/drawing/2014/main" id="{C30DA454-395A-4AEC-AF0B-22B3A8B009B4}"/>
                </a:ext>
              </a:extLst>
            </p:cNvPr>
            <p:cNvSpPr txBox="1"/>
            <p:nvPr/>
          </p:nvSpPr>
          <p:spPr>
            <a:xfrm>
              <a:off x="6096000" y="4787996"/>
              <a:ext cx="2487662" cy="215444"/>
            </a:xfrm>
            <a:prstGeom prst="rect">
              <a:avLst/>
            </a:prstGeom>
            <a:noFill/>
          </p:spPr>
          <p:txBody>
            <a:bodyPr wrap="square" lIns="0" tIns="0" rIns="0" bIns="0" rtlCol="0">
              <a:spAutoFit/>
            </a:bodyPr>
            <a:lstStyle/>
            <a:p>
              <a:pPr>
                <a:spcBef>
                  <a:spcPts val="600"/>
                </a:spcBef>
              </a:pPr>
              <a:r>
                <a:rPr lang="en-US" sz="1400" b="1" dirty="0">
                  <a:solidFill>
                    <a:schemeClr val="bg1"/>
                  </a:solidFill>
                  <a:latin typeface="Georgia" panose="02040502050405020303" pitchFamily="18" charset="0"/>
                </a:rPr>
                <a:t>Engine</a:t>
              </a:r>
            </a:p>
          </p:txBody>
        </p:sp>
        <p:sp>
          <p:nvSpPr>
            <p:cNvPr id="28" name="TextBox 27">
              <a:extLst>
                <a:ext uri="{FF2B5EF4-FFF2-40B4-BE49-F238E27FC236}">
                  <a16:creationId xmlns:a16="http://schemas.microsoft.com/office/drawing/2014/main" id="{EEF0028F-0D6B-41D4-8889-8B7BBA1F5511}"/>
                </a:ext>
              </a:extLst>
            </p:cNvPr>
            <p:cNvSpPr txBox="1"/>
            <p:nvPr/>
          </p:nvSpPr>
          <p:spPr>
            <a:xfrm>
              <a:off x="9002815" y="2959718"/>
              <a:ext cx="2487662" cy="215444"/>
            </a:xfrm>
            <a:prstGeom prst="rect">
              <a:avLst/>
            </a:prstGeom>
            <a:noFill/>
          </p:spPr>
          <p:txBody>
            <a:bodyPr wrap="square" lIns="0" tIns="0" rIns="0" bIns="0" rtlCol="0">
              <a:spAutoFit/>
            </a:bodyPr>
            <a:lstStyle/>
            <a:p>
              <a:pPr>
                <a:spcBef>
                  <a:spcPts val="600"/>
                </a:spcBef>
              </a:pPr>
              <a:r>
                <a:rPr lang="en-US" sz="1400" b="1" dirty="0">
                  <a:solidFill>
                    <a:schemeClr val="bg1"/>
                  </a:solidFill>
                  <a:latin typeface="Georgia" panose="02040502050405020303" pitchFamily="18" charset="0"/>
                </a:rPr>
                <a:t>Optimization</a:t>
              </a:r>
            </a:p>
          </p:txBody>
        </p:sp>
      </p:grpSp>
    </p:spTree>
    <p:extLst>
      <p:ext uri="{BB962C8B-B14F-4D97-AF65-F5344CB8AC3E}">
        <p14:creationId xmlns:p14="http://schemas.microsoft.com/office/powerpoint/2010/main" val="2565523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C610B2C-7F54-4A13-9A9F-0321B1054F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5425" y="0"/>
            <a:ext cx="9201150" cy="6858000"/>
          </a:xfrm>
          <a:prstGeom prst="rect">
            <a:avLst/>
          </a:prstGeom>
        </p:spPr>
      </p:pic>
    </p:spTree>
    <p:extLst>
      <p:ext uri="{BB962C8B-B14F-4D97-AF65-F5344CB8AC3E}">
        <p14:creationId xmlns:p14="http://schemas.microsoft.com/office/powerpoint/2010/main" val="2070363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878BA8F-C1B7-4DFD-8B0D-E82E55433F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0EB9D671-5932-4159-9F67-1DC96D900C39}"/>
              </a:ext>
            </a:extLst>
          </p:cNvPr>
          <p:cNvSpPr/>
          <p:nvPr/>
        </p:nvSpPr>
        <p:spPr>
          <a:xfrm>
            <a:off x="728870" y="437322"/>
            <a:ext cx="3631095" cy="1391478"/>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377929553"/>
      </p:ext>
    </p:extLst>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521" l="362" t="2635"/>
          <a:stretch/>
        </p:blipFill>
        <p:spPr>
          <a:xfrm>
            <a:off x="387862" y="1736035"/>
            <a:ext cx="2050031" cy="4134678"/>
          </a:xfrm>
          <a:prstGeom prst="roundRect">
            <a:avLst/>
          </a:prstGeom>
        </p:spPr>
      </p:pic>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6696" y="1665718"/>
            <a:ext cx="2050031" cy="3820682"/>
          </a:xfrm>
          <a:prstGeom prst="rect">
            <a:avLst/>
          </a:prstGeom>
        </p:spPr>
      </p:pic>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41267" y="1602058"/>
            <a:ext cx="2184008" cy="4134678"/>
          </a:xfrm>
          <a:prstGeom prst="rect">
            <a:avLst/>
          </a:prstGeom>
        </p:spPr>
      </p:pic>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23615" y="1602057"/>
            <a:ext cx="2184008" cy="3990359"/>
          </a:xfrm>
          <a:prstGeom prst="rect">
            <a:avLst/>
          </a:prstGeom>
        </p:spPr>
      </p:pic>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43662" y="1350590"/>
            <a:ext cx="2574267" cy="4917687"/>
          </a:xfrm>
          <a:prstGeom prst="rect">
            <a:avLst/>
          </a:prstGeom>
        </p:spPr>
      </p:pic>
      <p:sp>
        <p:nvSpPr>
          <p:cNvPr id="15" name="TextBox 14">
            <a:extLst>
              <a:ext uri="{FF2B5EF4-FFF2-40B4-BE49-F238E27FC236}">
                <a16:creationId xmlns:a16="http://schemas.microsoft.com/office/drawing/2014/main" id="{AD539C70-2FA5-4917-B239-CB3460928EA8}"/>
              </a:ext>
            </a:extLst>
          </p:cNvPr>
          <p:cNvSpPr txBox="1"/>
          <p:nvPr/>
        </p:nvSpPr>
        <p:spPr>
          <a:xfrm>
            <a:off x="775116" y="5458440"/>
            <a:ext cx="1275522" cy="369332"/>
          </a:xfrm>
          <a:prstGeom prst="rect">
            <a:avLst/>
          </a:prstGeom>
          <a:noFill/>
        </p:spPr>
        <p:txBody>
          <a:bodyPr wrap="square">
            <a:spAutoFit/>
          </a:bodyPr>
          <a:lstStyle/>
          <a:p>
            <a:pPr algn="l"/>
            <a:r>
              <a:rPr b="1" i="0" lang="en-US">
                <a:solidFill>
                  <a:srgbClr val="505D68"/>
                </a:solidFill>
                <a:effectLst/>
                <a:latin typeface="Ubuntu"/>
              </a:rPr>
              <a:t>1. Panda</a:t>
            </a:r>
            <a:endParaRPr b="1" dirty="0" i="0" lang="en-US">
              <a:solidFill>
                <a:srgbClr val="505D68"/>
              </a:solidFill>
              <a:effectLst/>
              <a:latin typeface="Ubuntu"/>
            </a:endParaRPr>
          </a:p>
        </p:txBody>
      </p:sp>
      <p:sp>
        <p:nvSpPr>
          <p:cNvPr id="17" name="TextBox 16">
            <a:extLst>
              <a:ext uri="{FF2B5EF4-FFF2-40B4-BE49-F238E27FC236}">
                <a16:creationId xmlns:a16="http://schemas.microsoft.com/office/drawing/2014/main" id="{1B62DDCF-D047-4FD1-9BAD-77533709E7D3}"/>
              </a:ext>
            </a:extLst>
          </p:cNvPr>
          <p:cNvSpPr txBox="1"/>
          <p:nvPr/>
        </p:nvSpPr>
        <p:spPr>
          <a:xfrm>
            <a:off x="3039464" y="5421542"/>
            <a:ext cx="1448829" cy="369332"/>
          </a:xfrm>
          <a:prstGeom prst="rect">
            <a:avLst/>
          </a:prstGeom>
          <a:noFill/>
        </p:spPr>
        <p:txBody>
          <a:bodyPr wrap="square">
            <a:spAutoFit/>
          </a:bodyPr>
          <a:lstStyle/>
          <a:p>
            <a:pPr algn="l"/>
            <a:r>
              <a:rPr b="1" dirty="0" i="0" lang="en-US">
                <a:solidFill>
                  <a:srgbClr val="505D68"/>
                </a:solidFill>
                <a:effectLst/>
                <a:latin typeface="Ubuntu"/>
              </a:rPr>
              <a:t>2. Penguin</a:t>
            </a:r>
          </a:p>
        </p:txBody>
      </p:sp>
      <p:sp>
        <p:nvSpPr>
          <p:cNvPr id="19" name="TextBox 18">
            <a:extLst>
              <a:ext uri="{FF2B5EF4-FFF2-40B4-BE49-F238E27FC236}">
                <a16:creationId xmlns:a16="http://schemas.microsoft.com/office/drawing/2014/main" id="{E5F34043-312C-4C45-82A4-27656CA4F185}"/>
              </a:ext>
            </a:extLst>
          </p:cNvPr>
          <p:cNvSpPr txBox="1"/>
          <p:nvPr/>
        </p:nvSpPr>
        <p:spPr>
          <a:xfrm>
            <a:off x="5170475" y="5421542"/>
            <a:ext cx="1810003" cy="369332"/>
          </a:xfrm>
          <a:prstGeom prst="rect">
            <a:avLst/>
          </a:prstGeom>
          <a:noFill/>
        </p:spPr>
        <p:txBody>
          <a:bodyPr wrap="square">
            <a:spAutoFit/>
          </a:bodyPr>
          <a:lstStyle/>
          <a:p>
            <a:pPr algn="l"/>
            <a:r>
              <a:rPr b="1" dirty="0" i="0" lang="en-US">
                <a:solidFill>
                  <a:srgbClr val="505D68"/>
                </a:solidFill>
                <a:effectLst/>
                <a:latin typeface="Ubuntu"/>
              </a:rPr>
              <a:t>3. Hummingbird</a:t>
            </a:r>
          </a:p>
        </p:txBody>
      </p:sp>
      <p:sp>
        <p:nvSpPr>
          <p:cNvPr id="21" name="TextBox 20">
            <a:extLst>
              <a:ext uri="{FF2B5EF4-FFF2-40B4-BE49-F238E27FC236}">
                <a16:creationId xmlns:a16="http://schemas.microsoft.com/office/drawing/2014/main" id="{0230F331-0655-499A-A24B-9AC1D5F538EF}"/>
              </a:ext>
            </a:extLst>
          </p:cNvPr>
          <p:cNvSpPr txBox="1"/>
          <p:nvPr/>
        </p:nvSpPr>
        <p:spPr>
          <a:xfrm>
            <a:off x="8275133" y="5367404"/>
            <a:ext cx="1143000" cy="369332"/>
          </a:xfrm>
          <a:prstGeom prst="rect">
            <a:avLst/>
          </a:prstGeom>
          <a:noFill/>
        </p:spPr>
        <p:txBody>
          <a:bodyPr wrap="square">
            <a:spAutoFit/>
          </a:bodyPr>
          <a:lstStyle/>
          <a:p>
            <a:pPr algn="l"/>
            <a:r>
              <a:rPr b="1" dirty="0" i="0" lang="en-US">
                <a:solidFill>
                  <a:srgbClr val="505D68"/>
                </a:solidFill>
                <a:effectLst/>
                <a:latin typeface="Ubuntu"/>
              </a:rPr>
              <a:t>4. Pigeon</a:t>
            </a:r>
          </a:p>
        </p:txBody>
      </p:sp>
      <p:sp>
        <p:nvSpPr>
          <p:cNvPr id="23" name="TextBox 22">
            <a:extLst>
              <a:ext uri="{FF2B5EF4-FFF2-40B4-BE49-F238E27FC236}">
                <a16:creationId xmlns:a16="http://schemas.microsoft.com/office/drawing/2014/main" id="{CA0807F5-DD5A-4EB1-9531-74BB08C98A87}"/>
              </a:ext>
            </a:extLst>
          </p:cNvPr>
          <p:cNvSpPr txBox="1"/>
          <p:nvPr/>
        </p:nvSpPr>
        <p:spPr>
          <a:xfrm>
            <a:off x="10355309" y="5421542"/>
            <a:ext cx="1448829" cy="369332"/>
          </a:xfrm>
          <a:prstGeom prst="rect">
            <a:avLst/>
          </a:prstGeom>
          <a:noFill/>
        </p:spPr>
        <p:txBody>
          <a:bodyPr wrap="square">
            <a:spAutoFit/>
          </a:bodyPr>
          <a:lstStyle/>
          <a:p>
            <a:pPr algn="l"/>
            <a:r>
              <a:rPr b="1" dirty="0" i="0" lang="en-US">
                <a:solidFill>
                  <a:srgbClr val="505D68"/>
                </a:solidFill>
                <a:effectLst/>
                <a:latin typeface="Ubuntu"/>
              </a:rPr>
              <a:t>5. </a:t>
            </a:r>
            <a:r>
              <a:rPr b="1" dirty="0" err="1" i="0" lang="en-US">
                <a:solidFill>
                  <a:srgbClr val="505D68"/>
                </a:solidFill>
                <a:effectLst/>
                <a:latin typeface="Ubuntu"/>
              </a:rPr>
              <a:t>RankBrain</a:t>
            </a:r>
            <a:endParaRPr b="1" dirty="0" i="0" lang="en-US">
              <a:solidFill>
                <a:srgbClr val="505D68"/>
              </a:solidFill>
              <a:effectLst/>
              <a:latin typeface="Ubuntu"/>
            </a:endParaRPr>
          </a:p>
        </p:txBody>
      </p:sp>
      <p:pic>
        <p:nvPicPr>
          <p:cNvPr id="12" name="Picture 11">
            <a:extLst>
              <a:ext uri="{FF2B5EF4-FFF2-40B4-BE49-F238E27FC236}">
                <a16:creationId xmlns:a16="http://schemas.microsoft.com/office/drawing/2014/main" id="{605F4D63-4095-47A1-8BBB-78AEF2B02373}"/>
              </a:ext>
            </a:extLst>
          </p:cNvPr>
          <p:cNvPicPr>
            <a:picLocks noChangeAspect="1"/>
          </p:cNvPicPr>
          <p:nvPr/>
        </p:nvPicPr>
        <p:blipFill rotWithShape="1">
          <a:blip r:embed="rId7">
            <a:extLst>
              <a:ext uri="{28A0092B-C50C-407E-A947-70E740481C1C}">
                <a14:useLocalDpi xmlns:a14="http://schemas.microsoft.com/office/drawing/2010/main" val="0"/>
              </a:ext>
            </a:extLst>
          </a:blip>
          <a:srcRect b="180" r="19"/>
          <a:stretch/>
        </p:blipFill>
        <p:spPr>
          <a:xfrm>
            <a:off x="4766727" y="49406"/>
            <a:ext cx="2369472" cy="1069273"/>
          </a:xfrm>
          <a:prstGeom prst="rect">
            <a:avLst/>
          </a:prstGeom>
        </p:spPr>
      </p:pic>
    </p:spTree>
    <p:extLst>
      <p:ext uri="{BB962C8B-B14F-4D97-AF65-F5344CB8AC3E}">
        <p14:creationId xmlns:p14="http://schemas.microsoft.com/office/powerpoint/2010/main" val="1808150056"/>
      </p:ext>
    </p:extLst>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5481" l="129" r="4102" t="63"/>
          <a:stretch/>
        </p:blipFill>
        <p:spPr>
          <a:xfrm>
            <a:off x="387862" y="106017"/>
            <a:ext cx="2050031" cy="3140766"/>
          </a:xfrm>
          <a:prstGeom prst="roundRect">
            <a:avLst/>
          </a:prstGeom>
        </p:spPr>
      </p:pic>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rotWithShape="1">
          <a:blip r:embed="rId3">
            <a:extLst>
              <a:ext uri="{28A0092B-C50C-407E-A947-70E740481C1C}">
                <a14:useLocalDpi xmlns:a14="http://schemas.microsoft.com/office/drawing/2010/main" val="0"/>
              </a:ext>
            </a:extLst>
          </a:blip>
          <a:srcRect b="4576" t="1"/>
          <a:stretch/>
        </p:blipFill>
        <p:spPr>
          <a:xfrm>
            <a:off x="2716696" y="437322"/>
            <a:ext cx="2050031" cy="2504661"/>
          </a:xfrm>
          <a:prstGeom prst="rect">
            <a:avLst/>
          </a:prstGeom>
        </p:spPr>
      </p:pic>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5241267" y="304800"/>
            <a:ext cx="2184008" cy="2637183"/>
          </a:xfrm>
          <a:prstGeom prst="rect">
            <a:avLst/>
          </a:prstGeom>
        </p:spPr>
      </p:pic>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7723615" y="304801"/>
            <a:ext cx="2184008" cy="2637182"/>
          </a:xfrm>
          <a:prstGeom prst="rect">
            <a:avLst/>
          </a:prstGeom>
        </p:spPr>
      </p:pic>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9743662" y="437322"/>
            <a:ext cx="2574267" cy="2504661"/>
          </a:xfrm>
          <a:prstGeom prst="rect">
            <a:avLst/>
          </a:prstGeom>
        </p:spPr>
      </p:pic>
      <p:sp>
        <p:nvSpPr>
          <p:cNvPr id="15" name="TextBox 14">
            <a:extLst>
              <a:ext uri="{FF2B5EF4-FFF2-40B4-BE49-F238E27FC236}">
                <a16:creationId xmlns:a16="http://schemas.microsoft.com/office/drawing/2014/main" id="{AD539C70-2FA5-4917-B239-CB3460928EA8}"/>
              </a:ext>
            </a:extLst>
          </p:cNvPr>
          <p:cNvSpPr txBox="1"/>
          <p:nvPr/>
        </p:nvSpPr>
        <p:spPr>
          <a:xfrm>
            <a:off x="775116" y="3062117"/>
            <a:ext cx="1275522" cy="369332"/>
          </a:xfrm>
          <a:prstGeom prst="rect">
            <a:avLst/>
          </a:prstGeom>
          <a:noFill/>
        </p:spPr>
        <p:txBody>
          <a:bodyPr wrap="square">
            <a:spAutoFit/>
          </a:bodyPr>
          <a:lstStyle/>
          <a:p>
            <a:pPr algn="l"/>
            <a:r>
              <a:rPr b="1" dirty="0" i="0" lang="en-US">
                <a:solidFill>
                  <a:srgbClr val="505D68"/>
                </a:solidFill>
                <a:effectLst/>
                <a:latin typeface="Ubuntu"/>
              </a:rPr>
              <a:t>1. Panda</a:t>
            </a:r>
          </a:p>
        </p:txBody>
      </p:sp>
      <p:sp>
        <p:nvSpPr>
          <p:cNvPr id="17" name="TextBox 16">
            <a:extLst>
              <a:ext uri="{FF2B5EF4-FFF2-40B4-BE49-F238E27FC236}">
                <a16:creationId xmlns:a16="http://schemas.microsoft.com/office/drawing/2014/main" id="{1B62DDCF-D047-4FD1-9BAD-77533709E7D3}"/>
              </a:ext>
            </a:extLst>
          </p:cNvPr>
          <p:cNvSpPr txBox="1"/>
          <p:nvPr/>
        </p:nvSpPr>
        <p:spPr>
          <a:xfrm>
            <a:off x="3111714" y="3039633"/>
            <a:ext cx="1448829" cy="369332"/>
          </a:xfrm>
          <a:prstGeom prst="rect">
            <a:avLst/>
          </a:prstGeom>
          <a:noFill/>
        </p:spPr>
        <p:txBody>
          <a:bodyPr wrap="square">
            <a:spAutoFit/>
          </a:bodyPr>
          <a:lstStyle/>
          <a:p>
            <a:pPr algn="l"/>
            <a:r>
              <a:rPr b="1" dirty="0" i="0" lang="en-US">
                <a:solidFill>
                  <a:srgbClr val="505D68"/>
                </a:solidFill>
                <a:effectLst/>
                <a:latin typeface="Ubuntu"/>
              </a:rPr>
              <a:t>2. Penguin</a:t>
            </a:r>
          </a:p>
        </p:txBody>
      </p:sp>
      <p:sp>
        <p:nvSpPr>
          <p:cNvPr id="19" name="TextBox 18">
            <a:extLst>
              <a:ext uri="{FF2B5EF4-FFF2-40B4-BE49-F238E27FC236}">
                <a16:creationId xmlns:a16="http://schemas.microsoft.com/office/drawing/2014/main" id="{E5F34043-312C-4C45-82A4-27656CA4F185}"/>
              </a:ext>
            </a:extLst>
          </p:cNvPr>
          <p:cNvSpPr txBox="1"/>
          <p:nvPr/>
        </p:nvSpPr>
        <p:spPr>
          <a:xfrm>
            <a:off x="5340170" y="3062117"/>
            <a:ext cx="1810003" cy="369332"/>
          </a:xfrm>
          <a:prstGeom prst="rect">
            <a:avLst/>
          </a:prstGeom>
          <a:noFill/>
        </p:spPr>
        <p:txBody>
          <a:bodyPr wrap="square">
            <a:spAutoFit/>
          </a:bodyPr>
          <a:lstStyle/>
          <a:p>
            <a:pPr algn="l"/>
            <a:r>
              <a:rPr b="1" dirty="0" i="0" lang="en-US">
                <a:solidFill>
                  <a:srgbClr val="505D68"/>
                </a:solidFill>
                <a:effectLst/>
                <a:latin typeface="Ubuntu"/>
              </a:rPr>
              <a:t>3. Hummingbird</a:t>
            </a:r>
          </a:p>
        </p:txBody>
      </p:sp>
      <p:sp>
        <p:nvSpPr>
          <p:cNvPr id="21" name="TextBox 20">
            <a:extLst>
              <a:ext uri="{FF2B5EF4-FFF2-40B4-BE49-F238E27FC236}">
                <a16:creationId xmlns:a16="http://schemas.microsoft.com/office/drawing/2014/main" id="{0230F331-0655-499A-A24B-9AC1D5F538EF}"/>
              </a:ext>
            </a:extLst>
          </p:cNvPr>
          <p:cNvSpPr txBox="1"/>
          <p:nvPr/>
        </p:nvSpPr>
        <p:spPr>
          <a:xfrm>
            <a:off x="8244119" y="3039633"/>
            <a:ext cx="1143000" cy="369332"/>
          </a:xfrm>
          <a:prstGeom prst="rect">
            <a:avLst/>
          </a:prstGeom>
          <a:noFill/>
        </p:spPr>
        <p:txBody>
          <a:bodyPr wrap="square">
            <a:spAutoFit/>
          </a:bodyPr>
          <a:lstStyle/>
          <a:p>
            <a:pPr algn="l"/>
            <a:r>
              <a:rPr b="1" dirty="0" i="0" lang="en-US">
                <a:solidFill>
                  <a:srgbClr val="505D68"/>
                </a:solidFill>
                <a:effectLst/>
                <a:latin typeface="Ubuntu"/>
              </a:rPr>
              <a:t>4. Pigeon</a:t>
            </a:r>
          </a:p>
        </p:txBody>
      </p:sp>
      <p:sp>
        <p:nvSpPr>
          <p:cNvPr id="23" name="TextBox 22">
            <a:extLst>
              <a:ext uri="{FF2B5EF4-FFF2-40B4-BE49-F238E27FC236}">
                <a16:creationId xmlns:a16="http://schemas.microsoft.com/office/drawing/2014/main" id="{CA0807F5-DD5A-4EB1-9531-74BB08C98A87}"/>
              </a:ext>
            </a:extLst>
          </p:cNvPr>
          <p:cNvSpPr txBox="1"/>
          <p:nvPr/>
        </p:nvSpPr>
        <p:spPr>
          <a:xfrm>
            <a:off x="10306380" y="3039633"/>
            <a:ext cx="1448829" cy="369332"/>
          </a:xfrm>
          <a:prstGeom prst="rect">
            <a:avLst/>
          </a:prstGeom>
          <a:noFill/>
        </p:spPr>
        <p:txBody>
          <a:bodyPr wrap="square">
            <a:spAutoFit/>
          </a:bodyPr>
          <a:lstStyle/>
          <a:p>
            <a:pPr algn="l"/>
            <a:r>
              <a:rPr b="1" dirty="0" i="0" lang="en-US">
                <a:solidFill>
                  <a:srgbClr val="505D68"/>
                </a:solidFill>
                <a:effectLst/>
                <a:latin typeface="Ubuntu"/>
              </a:rPr>
              <a:t>5. </a:t>
            </a:r>
            <a:r>
              <a:rPr b="1" dirty="0" err="1" i="0" lang="en-US">
                <a:solidFill>
                  <a:srgbClr val="505D68"/>
                </a:solidFill>
                <a:effectLst/>
                <a:latin typeface="Ubuntu"/>
              </a:rPr>
              <a:t>RankBrain</a:t>
            </a:r>
            <a:endParaRPr b="1" dirty="0" i="0" lang="en-US">
              <a:solidFill>
                <a:srgbClr val="505D68"/>
              </a:solidFill>
              <a:effectLst/>
              <a:latin typeface="Ubuntu"/>
            </a:endParaRPr>
          </a:p>
        </p:txBody>
      </p:sp>
      <p:sp>
        <p:nvSpPr>
          <p:cNvPr id="14" name="TextBox 13">
            <a:extLst>
              <a:ext uri="{FF2B5EF4-FFF2-40B4-BE49-F238E27FC236}">
                <a16:creationId xmlns:a16="http://schemas.microsoft.com/office/drawing/2014/main" id="{193FE163-1CAA-45B0-A7F7-4D9F010B0E80}"/>
              </a:ext>
            </a:extLst>
          </p:cNvPr>
          <p:cNvSpPr txBox="1"/>
          <p:nvPr/>
        </p:nvSpPr>
        <p:spPr>
          <a:xfrm>
            <a:off x="139576" y="3567989"/>
            <a:ext cx="2102580" cy="2862322"/>
          </a:xfrm>
          <a:prstGeom prst="rect">
            <a:avLst/>
          </a:prstGeom>
          <a:noFill/>
        </p:spPr>
        <p:txBody>
          <a:bodyPr wrap="square">
            <a:spAutoFit/>
          </a:bodyPr>
          <a:lstStyle/>
          <a:p>
            <a:pPr algn="justLow" rtl="1"/>
            <a:r>
              <a:rPr b="0" dirty="0" i="0" lang="fa-IR">
                <a:solidFill>
                  <a:srgbClr val="2D2D2D"/>
                </a:solidFill>
                <a:effectLst/>
                <a:latin typeface="triboon"/>
                <a:cs charset="-78" panose="00000700000000000000" pitchFamily="2" typeface="B Titr"/>
              </a:rPr>
              <a:t>هدف از این الگوریتم پایین آوردن رتبه سایت‌هایی است که محتوای بی‌کیفیت </a:t>
            </a:r>
            <a:r>
              <a:rPr dirty="0" lang="fa-IR">
                <a:solidFill>
                  <a:srgbClr val="2D2D2D"/>
                </a:solidFill>
                <a:latin typeface="triboon"/>
                <a:cs charset="-78" panose="00000700000000000000" pitchFamily="2" typeface="B Titr"/>
              </a:rPr>
              <a:t>دارند</a:t>
            </a:r>
            <a:r>
              <a:rPr dirty="0" lang="en-US">
                <a:solidFill>
                  <a:srgbClr val="2D2D2D"/>
                </a:solidFill>
                <a:latin typeface="triboon"/>
                <a:cs charset="-78" panose="00000700000000000000" pitchFamily="2" typeface="B Titr"/>
              </a:rPr>
              <a:t> </a:t>
            </a:r>
            <a:r>
              <a:rPr dirty="0" lang="fa-IR">
                <a:solidFill>
                  <a:srgbClr val="2D2D2D"/>
                </a:solidFill>
                <a:latin typeface="triboon"/>
                <a:cs charset="-78" panose="00000700000000000000" pitchFamily="2" typeface="B Titr"/>
              </a:rPr>
              <a:t>و همچنین محتوای تکراری یا سرقت ادبی هستند. الگوریتم پاندا همچنین محتواهای کم حجم را شناسایی می‌کند</a:t>
            </a:r>
            <a:endParaRPr dirty="0" lang="en-US">
              <a:solidFill>
                <a:srgbClr val="2D2D2D"/>
              </a:solidFill>
              <a:latin typeface="triboon"/>
              <a:cs charset="-78" panose="00000700000000000000" pitchFamily="2" typeface="B Titr"/>
            </a:endParaRPr>
          </a:p>
        </p:txBody>
      </p:sp>
      <p:sp>
        <p:nvSpPr>
          <p:cNvPr id="16" name="TextBox 15">
            <a:extLst>
              <a:ext uri="{FF2B5EF4-FFF2-40B4-BE49-F238E27FC236}">
                <a16:creationId xmlns:a16="http://schemas.microsoft.com/office/drawing/2014/main" id="{C5FC318D-9B88-4CB0-B102-500E377B3AAB}"/>
              </a:ext>
            </a:extLst>
          </p:cNvPr>
          <p:cNvSpPr txBox="1"/>
          <p:nvPr/>
        </p:nvSpPr>
        <p:spPr>
          <a:xfrm>
            <a:off x="2664147" y="3558356"/>
            <a:ext cx="2102580" cy="2585323"/>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کیفیت لینک‌های داده‌شده به یک صفحه را مشخص کند. می‌تواند به بهبود رتبه‌بندی یک سایت کمک کند یا سایت‌های لینک‌های مخرب و پولی گرفته باشند، را با جریمه مواجه کند.</a:t>
            </a:r>
            <a:endParaRPr dirty="0" lang="en-US">
              <a:solidFill>
                <a:srgbClr val="2D2D2D"/>
              </a:solidFill>
              <a:latin typeface="triboon"/>
              <a:cs charset="-78" panose="00000700000000000000" pitchFamily="2" typeface="B Titr"/>
            </a:endParaRPr>
          </a:p>
        </p:txBody>
      </p:sp>
      <p:sp>
        <p:nvSpPr>
          <p:cNvPr id="18" name="TextBox 17">
            <a:extLst>
              <a:ext uri="{FF2B5EF4-FFF2-40B4-BE49-F238E27FC236}">
                <a16:creationId xmlns:a16="http://schemas.microsoft.com/office/drawing/2014/main" id="{D1A41AFA-ADD1-484F-B7E6-AA8F2AE233DC}"/>
              </a:ext>
            </a:extLst>
          </p:cNvPr>
          <p:cNvSpPr txBox="1"/>
          <p:nvPr/>
        </p:nvSpPr>
        <p:spPr>
          <a:xfrm>
            <a:off x="5188718" y="3573898"/>
            <a:ext cx="2102580" cy="3139321"/>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مرغ مگس خوار با دقت و سرعت بالایی کلمات را بررسی می‌کند و مترادف آن‌ها را تا حد زیادی می‌شناسد. مگس خوار نتایج را به شما نشان می‌دهد، صفحاتی را هم که بیش از حد از کلمات کلیدی استفاده کرده‌اند جریمه می‌کند.</a:t>
            </a:r>
            <a:endParaRPr dirty="0" lang="en-US">
              <a:solidFill>
                <a:srgbClr val="2D2D2D"/>
              </a:solidFill>
              <a:latin typeface="triboon"/>
              <a:cs charset="-78" panose="00000700000000000000" pitchFamily="2" typeface="B Titr"/>
            </a:endParaRPr>
          </a:p>
        </p:txBody>
      </p:sp>
      <p:sp>
        <p:nvSpPr>
          <p:cNvPr id="20" name="TextBox 19">
            <a:extLst>
              <a:ext uri="{FF2B5EF4-FFF2-40B4-BE49-F238E27FC236}">
                <a16:creationId xmlns:a16="http://schemas.microsoft.com/office/drawing/2014/main" id="{EFAD8C39-54F6-4A80-9842-C67F4E35C686}"/>
              </a:ext>
            </a:extLst>
          </p:cNvPr>
          <p:cNvSpPr txBox="1"/>
          <p:nvPr/>
        </p:nvSpPr>
        <p:spPr>
          <a:xfrm>
            <a:off x="7641082" y="3558356"/>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کبوتر بر سئوی محلی تمرکز دارد با این تفاوت که علاوه بر این که بر صفحات نتایج اثرگذار است بر نقشه گوگل نیز توجه ویژه‌ای داشته است و منجر به توانایی گوگل در ارائه نتایج نزدیک به کاربران شده است.</a:t>
            </a:r>
            <a:endParaRPr dirty="0" lang="en-US">
              <a:solidFill>
                <a:srgbClr val="2D2D2D"/>
              </a:solidFill>
              <a:latin typeface="triboon"/>
              <a:cs charset="-78" panose="00000700000000000000" pitchFamily="2" typeface="B Titr"/>
            </a:endParaRPr>
          </a:p>
        </p:txBody>
      </p:sp>
      <p:sp>
        <p:nvSpPr>
          <p:cNvPr id="22" name="TextBox 21">
            <a:extLst>
              <a:ext uri="{FF2B5EF4-FFF2-40B4-BE49-F238E27FC236}">
                <a16:creationId xmlns:a16="http://schemas.microsoft.com/office/drawing/2014/main" id="{364704E3-6061-45D8-993F-5F8EF0F3CB3A}"/>
              </a:ext>
            </a:extLst>
          </p:cNvPr>
          <p:cNvSpPr txBox="1"/>
          <p:nvPr/>
        </p:nvSpPr>
        <p:spPr>
          <a:xfrm>
            <a:off x="9907623" y="3548111"/>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برای مدیریت عبارت‌های سرچ شده از ماشین یادگیری استفاده کرده است. به این ترتیب می‌تواند معنی کلماتی که نمی‌شناسد را حدس بزند، کلمات با معنای مشابه را پیدا کند و بر اساس آن نتایج مرتبط را ارائه دهد.</a:t>
            </a:r>
            <a:endParaRPr dirty="0" lang="en-US">
              <a:solidFill>
                <a:srgbClr val="2D2D2D"/>
              </a:solidFill>
              <a:latin typeface="triboon"/>
              <a:cs charset="-78" panose="00000700000000000000" pitchFamily="2" typeface="B Titr"/>
            </a:endParaRPr>
          </a:p>
        </p:txBody>
      </p:sp>
    </p:spTree>
    <p:extLst>
      <p:ext uri="{BB962C8B-B14F-4D97-AF65-F5344CB8AC3E}">
        <p14:creationId xmlns:p14="http://schemas.microsoft.com/office/powerpoint/2010/main" val="45058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spd="slow">
        <p159:morph option="byObject"/>
      </p:transition>
    </mc:Choice>
    <mc:Fallback xmlns="">
      <p:transition spd="slow">
        <p:fade/>
      </p:transition>
    </mc:Fallback>
  </mc:AlternateContent>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1705" l="8149" r="15543" t="5176"/>
          <a:stretch/>
        </p:blipFill>
        <p:spPr>
          <a:xfrm>
            <a:off x="174172" y="406401"/>
            <a:ext cx="3918857" cy="3933371"/>
          </a:xfrm>
          <a:prstGeom prst="roundRect">
            <a:avLst/>
          </a:prstGeom>
        </p:spPr>
      </p:pic>
      <p:sp>
        <p:nvSpPr>
          <p:cNvPr id="14" name="TextBox 13">
            <a:extLst>
              <a:ext uri="{FF2B5EF4-FFF2-40B4-BE49-F238E27FC236}">
                <a16:creationId xmlns:a16="http://schemas.microsoft.com/office/drawing/2014/main" id="{86DCF61C-43FF-4CDF-AE61-B53401AF638D}"/>
              </a:ext>
            </a:extLst>
          </p:cNvPr>
          <p:cNvSpPr txBox="1"/>
          <p:nvPr/>
        </p:nvSpPr>
        <p:spPr>
          <a:xfrm>
            <a:off x="5936344" y="169705"/>
            <a:ext cx="6096000" cy="954107"/>
          </a:xfrm>
          <a:prstGeom prst="rect">
            <a:avLst/>
          </a:prstGeom>
          <a:noFill/>
        </p:spPr>
        <p:txBody>
          <a:bodyPr wrap="square">
            <a:spAutoFit/>
          </a:bodyPr>
          <a:lstStyle/>
          <a:p>
            <a:pPr algn="r"/>
            <a:r>
              <a:rPr b="1" dirty="0" i="0" lang="fa-IR" sz="2000">
                <a:solidFill>
                  <a:srgbClr val="079596"/>
                </a:solidFill>
                <a:effectLst/>
                <a:latin typeface="IRANSans"/>
                <a:cs charset="-78" panose="00000700000000000000" pitchFamily="2" typeface="B Titr"/>
              </a:rPr>
              <a:t>ویژگی‌های شخصیتی : آرام/مهربان/کتاب‌خوان</a:t>
            </a:r>
          </a:p>
          <a:p>
            <a:br>
              <a:rPr dirty="0" lang="fa-IR"/>
            </a:br>
            <a:endParaRPr dirty="0" lang="en-US"/>
          </a:p>
        </p:txBody>
      </p:sp>
      <p:sp>
        <p:nvSpPr>
          <p:cNvPr id="16" name="TextBox 15">
            <a:extLst>
              <a:ext uri="{FF2B5EF4-FFF2-40B4-BE49-F238E27FC236}">
                <a16:creationId xmlns:a16="http://schemas.microsoft.com/office/drawing/2014/main" id="{2136C8DE-065B-46D1-A2B0-471D8D19E5F9}"/>
              </a:ext>
            </a:extLst>
          </p:cNvPr>
          <p:cNvSpPr txBox="1"/>
          <p:nvPr/>
        </p:nvSpPr>
        <p:spPr>
          <a:xfrm>
            <a:off x="6096000" y="1516311"/>
            <a:ext cx="6096000" cy="369332"/>
          </a:xfrm>
          <a:prstGeom prst="rect">
            <a:avLst/>
          </a:prstGeom>
          <a:noFill/>
        </p:spPr>
        <p:txBody>
          <a:bodyPr wrap="square">
            <a:spAutoFit/>
          </a:bodyPr>
          <a:lstStyle/>
          <a:p>
            <a:pPr algn="r"/>
            <a:r>
              <a:rPr b="1" dirty="0" i="0" lang="fa-IR">
                <a:solidFill>
                  <a:srgbClr val="000000"/>
                </a:solidFill>
                <a:effectLst/>
                <a:latin typeface="IRANSans"/>
                <a:cs charset="-78" panose="00000700000000000000" pitchFamily="2" typeface="B Titr"/>
              </a:rPr>
              <a:t>پانداها از چه محتوایی خوششان نمی‌آید؟</a:t>
            </a:r>
          </a:p>
        </p:txBody>
      </p:sp>
      <p:sp>
        <p:nvSpPr>
          <p:cNvPr id="18" name="TextBox 17">
            <a:extLst>
              <a:ext uri="{FF2B5EF4-FFF2-40B4-BE49-F238E27FC236}">
                <a16:creationId xmlns:a16="http://schemas.microsoft.com/office/drawing/2014/main" id="{4FBF8205-F9AB-4E99-80C4-0B6B36B48515}"/>
              </a:ext>
            </a:extLst>
          </p:cNvPr>
          <p:cNvSpPr txBox="1"/>
          <p:nvPr/>
        </p:nvSpPr>
        <p:spPr>
          <a:xfrm>
            <a:off x="5936344" y="2511585"/>
            <a:ext cx="6096000" cy="369332"/>
          </a:xfrm>
          <a:prstGeom prst="rect">
            <a:avLst/>
          </a:prstGeom>
          <a:noFill/>
        </p:spPr>
        <p:txBody>
          <a:bodyPr wrap="square">
            <a:spAutoFit/>
          </a:bodyPr>
          <a:lstStyle/>
          <a:p>
            <a:pPr algn="r" rtl="1"/>
            <a:r>
              <a:rPr b="1" dirty="0" i="0" lang="fa-IR">
                <a:solidFill>
                  <a:srgbClr val="16A085"/>
                </a:solidFill>
                <a:effectLst/>
                <a:latin typeface="IRANSans"/>
                <a:cs charset="-78" panose="00000700000000000000" pitchFamily="2" typeface="B Titr"/>
              </a:rPr>
              <a:t>1- محتوای خلاصه شده و ناقص</a:t>
            </a:r>
            <a:endParaRPr dirty="0" lang="en-US">
              <a:cs charset="-78" panose="00000700000000000000" pitchFamily="2" typeface="B Titr"/>
            </a:endParaRPr>
          </a:p>
        </p:txBody>
      </p:sp>
      <p:sp>
        <p:nvSpPr>
          <p:cNvPr id="20" name="TextBox 19">
            <a:extLst>
              <a:ext uri="{FF2B5EF4-FFF2-40B4-BE49-F238E27FC236}">
                <a16:creationId xmlns:a16="http://schemas.microsoft.com/office/drawing/2014/main" id="{32607073-C136-45E7-A425-C17F211F64E6}"/>
              </a:ext>
            </a:extLst>
          </p:cNvPr>
          <p:cNvSpPr txBox="1"/>
          <p:nvPr/>
        </p:nvSpPr>
        <p:spPr>
          <a:xfrm>
            <a:off x="5936344" y="3009026"/>
            <a:ext cx="6096000" cy="646331"/>
          </a:xfrm>
          <a:prstGeom prst="rect">
            <a:avLst/>
          </a:prstGeom>
          <a:noFill/>
        </p:spPr>
        <p:txBody>
          <a:bodyPr wrap="square">
            <a:spAutoFit/>
          </a:bodyPr>
          <a:lstStyle/>
          <a:p>
            <a:pPr algn="r" rtl="1"/>
            <a:r>
              <a:rPr b="1" dirty="0" lang="fa-IR">
                <a:solidFill>
                  <a:srgbClr val="16A085"/>
                </a:solidFill>
                <a:latin typeface="IRANSans"/>
                <a:cs charset="-78" panose="00000700000000000000" pitchFamily="2" typeface="B Titr"/>
              </a:rPr>
              <a:t>2- تکرار حرف‌های قبلی با کپی‌ کردن محتوا</a:t>
            </a:r>
            <a:br>
              <a:rPr dirty="0" lang="fa-IR"/>
            </a:br>
            <a:endParaRPr dirty="0" lang="en-US"/>
          </a:p>
        </p:txBody>
      </p:sp>
      <p:sp>
        <p:nvSpPr>
          <p:cNvPr id="22" name="TextBox 21">
            <a:extLst>
              <a:ext uri="{FF2B5EF4-FFF2-40B4-BE49-F238E27FC236}">
                <a16:creationId xmlns:a16="http://schemas.microsoft.com/office/drawing/2014/main" id="{35997F01-3571-4B94-A271-93DB2E47B069}"/>
              </a:ext>
            </a:extLst>
          </p:cNvPr>
          <p:cNvSpPr txBox="1"/>
          <p:nvPr/>
        </p:nvSpPr>
        <p:spPr>
          <a:xfrm>
            <a:off x="5936344" y="3526070"/>
            <a:ext cx="6096000" cy="646331"/>
          </a:xfrm>
          <a:prstGeom prst="rect">
            <a:avLst/>
          </a:prstGeom>
          <a:noFill/>
        </p:spPr>
        <p:txBody>
          <a:bodyPr wrap="square">
            <a:spAutoFit/>
          </a:bodyPr>
          <a:lstStyle/>
          <a:p>
            <a:pPr algn="r" rtl="1"/>
            <a:r>
              <a:rPr b="1" dirty="0" lang="fa-IR">
                <a:solidFill>
                  <a:srgbClr val="16A085"/>
                </a:solidFill>
                <a:latin typeface="IRANSans"/>
                <a:cs charset="-78" panose="00000700000000000000" pitchFamily="2" typeface="B Titr"/>
              </a:rPr>
              <a:t>3- جمع‌آوری و گلچین کردن محتوا</a:t>
            </a:r>
            <a:br>
              <a:rPr dirty="0" lang="fa-IR"/>
            </a:br>
            <a:endParaRPr dirty="0" lang="en-US"/>
          </a:p>
        </p:txBody>
      </p:sp>
      <p:sp>
        <p:nvSpPr>
          <p:cNvPr id="24" name="TextBox 23">
            <a:extLst>
              <a:ext uri="{FF2B5EF4-FFF2-40B4-BE49-F238E27FC236}">
                <a16:creationId xmlns:a16="http://schemas.microsoft.com/office/drawing/2014/main" id="{FDAD1BD9-05EA-4420-947E-36CB0AC267D2}"/>
              </a:ext>
            </a:extLst>
          </p:cNvPr>
          <p:cNvSpPr txBox="1"/>
          <p:nvPr/>
        </p:nvSpPr>
        <p:spPr>
          <a:xfrm>
            <a:off x="5675089" y="4079307"/>
            <a:ext cx="6357255" cy="646331"/>
          </a:xfrm>
          <a:prstGeom prst="rect">
            <a:avLst/>
          </a:prstGeom>
          <a:noFill/>
        </p:spPr>
        <p:txBody>
          <a:bodyPr wrap="square">
            <a:spAutoFit/>
          </a:bodyPr>
          <a:lstStyle/>
          <a:p>
            <a:pPr algn="r" rtl="1"/>
            <a:r>
              <a:rPr b="1" dirty="0" lang="fa-IR">
                <a:solidFill>
                  <a:srgbClr val="16A085"/>
                </a:solidFill>
                <a:latin typeface="IRANSans"/>
                <a:cs charset="-78" panose="00000700000000000000" pitchFamily="2" typeface="B Titr"/>
              </a:rPr>
              <a:t>4- غالب بودن آگهی یک صفحه بر محتوای تولید شده</a:t>
            </a:r>
            <a:br>
              <a:rPr b="1" dirty="0" lang="fa-IR">
                <a:solidFill>
                  <a:srgbClr val="16A085"/>
                </a:solidFill>
                <a:latin typeface="IRANSans"/>
                <a:cs charset="-78" panose="00000700000000000000" pitchFamily="2" typeface="B Titr"/>
              </a:rPr>
            </a:br>
            <a:endParaRPr b="1" dirty="0" lang="en-US">
              <a:solidFill>
                <a:srgbClr val="16A085"/>
              </a:solidFill>
              <a:latin typeface="IRANSans"/>
              <a:cs charset="-78" panose="00000700000000000000" pitchFamily="2" typeface="B Titr"/>
            </a:endParaRPr>
          </a:p>
        </p:txBody>
      </p:sp>
      <p:sp>
        <p:nvSpPr>
          <p:cNvPr id="25" name="TextBox 24">
            <a:extLst>
              <a:ext uri="{FF2B5EF4-FFF2-40B4-BE49-F238E27FC236}">
                <a16:creationId xmlns:a16="http://schemas.microsoft.com/office/drawing/2014/main" id="{088E597B-2C57-4D9A-A7B2-A5A8FC1F4AEF}"/>
              </a:ext>
            </a:extLst>
          </p:cNvPr>
          <p:cNvSpPr txBox="1"/>
          <p:nvPr/>
        </p:nvSpPr>
        <p:spPr>
          <a:xfrm>
            <a:off x="5921828" y="4596351"/>
            <a:ext cx="6096000" cy="646331"/>
          </a:xfrm>
          <a:prstGeom prst="rect">
            <a:avLst/>
          </a:prstGeom>
          <a:noFill/>
        </p:spPr>
        <p:txBody>
          <a:bodyPr wrap="square">
            <a:spAutoFit/>
          </a:bodyPr>
          <a:lstStyle/>
          <a:p>
            <a:pPr algn="r" rtl="1"/>
            <a:r>
              <a:rPr b="1" dirty="0" lang="fa-IR">
                <a:solidFill>
                  <a:srgbClr val="16A085"/>
                </a:solidFill>
                <a:latin typeface="IRANSans"/>
                <a:cs charset="-78" panose="00000700000000000000" pitchFamily="2" typeface="B Titr"/>
              </a:rPr>
              <a:t>5- ناهماهنگی محتوا با گوگل</a:t>
            </a:r>
            <a:br>
              <a:rPr dirty="0" lang="fa-IR"/>
            </a:br>
            <a:endParaRPr dirty="0" lang="en-US"/>
          </a:p>
        </p:txBody>
      </p:sp>
      <p:sp>
        <p:nvSpPr>
          <p:cNvPr id="27" name="TextBox 26">
            <a:extLst>
              <a:ext uri="{FF2B5EF4-FFF2-40B4-BE49-F238E27FC236}">
                <a16:creationId xmlns:a16="http://schemas.microsoft.com/office/drawing/2014/main" id="{AA8EB6AE-F782-43D5-A89B-BECA2925178D}"/>
              </a:ext>
            </a:extLst>
          </p:cNvPr>
          <p:cNvSpPr txBox="1"/>
          <p:nvPr/>
        </p:nvSpPr>
        <p:spPr>
          <a:xfrm>
            <a:off x="1320801" y="4204830"/>
            <a:ext cx="5167085" cy="2246769"/>
          </a:xfrm>
          <a:prstGeom prst="rect">
            <a:avLst/>
          </a:prstGeom>
          <a:noFill/>
        </p:spPr>
        <p:txBody>
          <a:bodyPr wrap="square">
            <a:spAutoFit/>
          </a:bodyPr>
          <a:lstStyle/>
          <a:p>
            <a:pPr algn="justLow" rtl="1"/>
            <a:r>
              <a:rPr b="1" dirty="0" lang="fa-IR" sz="2000">
                <a:solidFill>
                  <a:srgbClr val="292929"/>
                </a:solidFill>
                <a:latin typeface="IRANSans"/>
                <a:cs charset="-78" panose="00000400000000000000" pitchFamily="2" typeface="B Mitra"/>
              </a:rPr>
              <a:t>ر</a:t>
            </a:r>
            <a:r>
              <a:rPr b="1" dirty="0" i="0" lang="fa-IR" sz="2000">
                <a:solidFill>
                  <a:srgbClr val="292929"/>
                </a:solidFill>
                <a:effectLst/>
                <a:latin typeface="IRANSans"/>
                <a:cs charset="-78" panose="00000400000000000000" pitchFamily="2" typeface="B Mitra"/>
              </a:rPr>
              <a:t>وزانه تعداد زیادی پاندا در حال خواندن محتوای وب‌سایت شما هستند. آن‌ها تمام مطالب را به دقت می‌خوانند و کیفیت محتوا به شدت برایشان اهمیت دارد. آن‌ها به خوبی می‌توانند یک متن مفید را از یک متن ضعیف تفکیک کنند، می‌توانند کاری کنند که هیچ کاربری پایش به یک سایت بی‌کیفیت کشیده نشود چون آن‌ها محتوایی را که دوست ندارند، به کسی معرفی نمی‌کنند.</a:t>
            </a:r>
            <a:endParaRPr b="1" dirty="0" lang="en-US" sz="2000">
              <a:cs charset="-78" panose="00000400000000000000" pitchFamily="2" typeface="B Mitra"/>
            </a:endParaRPr>
          </a:p>
        </p:txBody>
      </p:sp>
    </p:spTree>
    <p:extLst>
      <p:ext uri="{BB962C8B-B14F-4D97-AF65-F5344CB8AC3E}">
        <p14:creationId xmlns:p14="http://schemas.microsoft.com/office/powerpoint/2010/main" val="25253781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spd="slow">
        <p159:morph option="byObject"/>
      </p:transition>
    </mc:Choice>
    <mc:Fallback xmlns="">
      <p:transition spd="slow">
        <p:fade/>
      </p:transition>
    </mc:Fallback>
  </mc:AlternateContent>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73F66F-1F09-4203-BBE0-86C40DB3E52B}"/>
              </a:ext>
            </a:extLst>
          </p:cNvPr>
          <p:cNvPicPr>
            <a:picLocks noChangeAspect="1"/>
          </p:cNvPicPr>
          <p:nvPr/>
        </p:nvPicPr>
        <p:blipFill rotWithShape="1">
          <a:blip r:embed="rId2">
            <a:extLst>
              <a:ext uri="{28A0092B-C50C-407E-A947-70E740481C1C}">
                <a14:useLocalDpi xmlns:a14="http://schemas.microsoft.com/office/drawing/2010/main" val="0"/>
              </a:ext>
            </a:extLst>
          </a:blip>
          <a:srcRect b="5481" l="129" r="4102" t="63"/>
          <a:stretch/>
        </p:blipFill>
        <p:spPr>
          <a:xfrm>
            <a:off x="387862" y="106017"/>
            <a:ext cx="2050031" cy="3140766"/>
          </a:xfrm>
          <a:prstGeom prst="roundRect">
            <a:avLst/>
          </a:prstGeom>
        </p:spPr>
      </p:pic>
      <p:pic>
        <p:nvPicPr>
          <p:cNvPr id="7" name="Picture 6">
            <a:extLst>
              <a:ext uri="{FF2B5EF4-FFF2-40B4-BE49-F238E27FC236}">
                <a16:creationId xmlns:a16="http://schemas.microsoft.com/office/drawing/2014/main" id="{6949CEC7-2AA2-4286-80BD-3F80A04525CE}"/>
              </a:ext>
            </a:extLst>
          </p:cNvPr>
          <p:cNvPicPr>
            <a:picLocks noChangeAspect="1"/>
          </p:cNvPicPr>
          <p:nvPr/>
        </p:nvPicPr>
        <p:blipFill rotWithShape="1">
          <a:blip r:embed="rId3">
            <a:extLst>
              <a:ext uri="{28A0092B-C50C-407E-A947-70E740481C1C}">
                <a14:useLocalDpi xmlns:a14="http://schemas.microsoft.com/office/drawing/2010/main" val="0"/>
              </a:ext>
            </a:extLst>
          </a:blip>
          <a:srcRect b="4576" t="1"/>
          <a:stretch/>
        </p:blipFill>
        <p:spPr>
          <a:xfrm>
            <a:off x="2716696" y="437322"/>
            <a:ext cx="2050031" cy="2504661"/>
          </a:xfrm>
          <a:prstGeom prst="rect">
            <a:avLst/>
          </a:prstGeom>
        </p:spPr>
      </p:pic>
      <p:pic>
        <p:nvPicPr>
          <p:cNvPr id="9" name="Picture 8">
            <a:extLst>
              <a:ext uri="{FF2B5EF4-FFF2-40B4-BE49-F238E27FC236}">
                <a16:creationId xmlns:a16="http://schemas.microsoft.com/office/drawing/2014/main" id="{34E39B9C-6BE4-473A-8A72-5D32215E0D18}"/>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5241267" y="304800"/>
            <a:ext cx="2184008" cy="2637183"/>
          </a:xfrm>
          <a:prstGeom prst="rect">
            <a:avLst/>
          </a:prstGeom>
        </p:spPr>
      </p:pic>
      <p:pic>
        <p:nvPicPr>
          <p:cNvPr id="11" name="Picture 10">
            <a:extLst>
              <a:ext uri="{FF2B5EF4-FFF2-40B4-BE49-F238E27FC236}">
                <a16:creationId xmlns:a16="http://schemas.microsoft.com/office/drawing/2014/main" id="{7C2DAEAC-0090-4E95-B26D-BA42195609BE}"/>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7723615" y="304801"/>
            <a:ext cx="2184008" cy="2637182"/>
          </a:xfrm>
          <a:prstGeom prst="rect">
            <a:avLst/>
          </a:prstGeom>
        </p:spPr>
      </p:pic>
      <p:pic>
        <p:nvPicPr>
          <p:cNvPr id="13" name="Picture 12">
            <a:extLst>
              <a:ext uri="{FF2B5EF4-FFF2-40B4-BE49-F238E27FC236}">
                <a16:creationId xmlns:a16="http://schemas.microsoft.com/office/drawing/2014/main" id="{3210A4E0-3A17-4344-8E54-539CD3CADBCE}"/>
              </a:ext>
            </a:extLst>
          </p:cNvPr>
          <p:cNvPicPr>
            <a:picLocks noChangeAspect="1"/>
          </p:cNvPicPr>
          <p:nvPr/>
        </p:nvPicPr>
        <p:blipFill rotWithShape="1">
          <a:blip r:embed="rId6">
            <a:extLst>
              <a:ext uri="{28A0092B-C50C-407E-A947-70E740481C1C}">
                <a14:useLocalDpi xmlns:a14="http://schemas.microsoft.com/office/drawing/2010/main" val="0"/>
              </a:ext>
            </a:extLst>
          </a:blip>
          <a:srcRect/>
          <a:stretch/>
        </p:blipFill>
        <p:spPr>
          <a:xfrm>
            <a:off x="9743662" y="437322"/>
            <a:ext cx="2574267" cy="2504661"/>
          </a:xfrm>
          <a:prstGeom prst="rect">
            <a:avLst/>
          </a:prstGeom>
        </p:spPr>
      </p:pic>
      <p:sp>
        <p:nvSpPr>
          <p:cNvPr id="15" name="TextBox 14">
            <a:extLst>
              <a:ext uri="{FF2B5EF4-FFF2-40B4-BE49-F238E27FC236}">
                <a16:creationId xmlns:a16="http://schemas.microsoft.com/office/drawing/2014/main" id="{AD539C70-2FA5-4917-B239-CB3460928EA8}"/>
              </a:ext>
            </a:extLst>
          </p:cNvPr>
          <p:cNvSpPr txBox="1"/>
          <p:nvPr/>
        </p:nvSpPr>
        <p:spPr>
          <a:xfrm>
            <a:off x="775116" y="3062117"/>
            <a:ext cx="1275522" cy="369332"/>
          </a:xfrm>
          <a:prstGeom prst="rect">
            <a:avLst/>
          </a:prstGeom>
          <a:noFill/>
        </p:spPr>
        <p:txBody>
          <a:bodyPr wrap="square">
            <a:spAutoFit/>
          </a:bodyPr>
          <a:lstStyle/>
          <a:p>
            <a:pPr algn="l"/>
            <a:r>
              <a:rPr b="1" dirty="0" i="0" lang="en-US">
                <a:solidFill>
                  <a:srgbClr val="505D68"/>
                </a:solidFill>
                <a:effectLst/>
                <a:latin typeface="Ubuntu"/>
              </a:rPr>
              <a:t>1. Panda</a:t>
            </a:r>
          </a:p>
        </p:txBody>
      </p:sp>
      <p:sp>
        <p:nvSpPr>
          <p:cNvPr id="17" name="TextBox 16">
            <a:extLst>
              <a:ext uri="{FF2B5EF4-FFF2-40B4-BE49-F238E27FC236}">
                <a16:creationId xmlns:a16="http://schemas.microsoft.com/office/drawing/2014/main" id="{1B62DDCF-D047-4FD1-9BAD-77533709E7D3}"/>
              </a:ext>
            </a:extLst>
          </p:cNvPr>
          <p:cNvSpPr txBox="1"/>
          <p:nvPr/>
        </p:nvSpPr>
        <p:spPr>
          <a:xfrm>
            <a:off x="3111714" y="3039633"/>
            <a:ext cx="1448829" cy="369332"/>
          </a:xfrm>
          <a:prstGeom prst="rect">
            <a:avLst/>
          </a:prstGeom>
          <a:noFill/>
        </p:spPr>
        <p:txBody>
          <a:bodyPr wrap="square">
            <a:spAutoFit/>
          </a:bodyPr>
          <a:lstStyle/>
          <a:p>
            <a:pPr algn="l"/>
            <a:r>
              <a:rPr b="1" dirty="0" i="0" lang="en-US">
                <a:solidFill>
                  <a:srgbClr val="505D68"/>
                </a:solidFill>
                <a:effectLst/>
                <a:latin typeface="Ubuntu"/>
              </a:rPr>
              <a:t>2. Penguin</a:t>
            </a:r>
          </a:p>
        </p:txBody>
      </p:sp>
      <p:sp>
        <p:nvSpPr>
          <p:cNvPr id="19" name="TextBox 18">
            <a:extLst>
              <a:ext uri="{FF2B5EF4-FFF2-40B4-BE49-F238E27FC236}">
                <a16:creationId xmlns:a16="http://schemas.microsoft.com/office/drawing/2014/main" id="{E5F34043-312C-4C45-82A4-27656CA4F185}"/>
              </a:ext>
            </a:extLst>
          </p:cNvPr>
          <p:cNvSpPr txBox="1"/>
          <p:nvPr/>
        </p:nvSpPr>
        <p:spPr>
          <a:xfrm>
            <a:off x="5340170" y="3062117"/>
            <a:ext cx="1810003" cy="369332"/>
          </a:xfrm>
          <a:prstGeom prst="rect">
            <a:avLst/>
          </a:prstGeom>
          <a:noFill/>
        </p:spPr>
        <p:txBody>
          <a:bodyPr wrap="square">
            <a:spAutoFit/>
          </a:bodyPr>
          <a:lstStyle/>
          <a:p>
            <a:pPr algn="l"/>
            <a:r>
              <a:rPr b="1" dirty="0" i="0" lang="en-US">
                <a:solidFill>
                  <a:srgbClr val="505D68"/>
                </a:solidFill>
                <a:effectLst/>
                <a:latin typeface="Ubuntu"/>
              </a:rPr>
              <a:t>3. Hummingbird</a:t>
            </a:r>
          </a:p>
        </p:txBody>
      </p:sp>
      <p:sp>
        <p:nvSpPr>
          <p:cNvPr id="21" name="TextBox 20">
            <a:extLst>
              <a:ext uri="{FF2B5EF4-FFF2-40B4-BE49-F238E27FC236}">
                <a16:creationId xmlns:a16="http://schemas.microsoft.com/office/drawing/2014/main" id="{0230F331-0655-499A-A24B-9AC1D5F538EF}"/>
              </a:ext>
            </a:extLst>
          </p:cNvPr>
          <p:cNvSpPr txBox="1"/>
          <p:nvPr/>
        </p:nvSpPr>
        <p:spPr>
          <a:xfrm>
            <a:off x="8244119" y="3039633"/>
            <a:ext cx="1143000" cy="369332"/>
          </a:xfrm>
          <a:prstGeom prst="rect">
            <a:avLst/>
          </a:prstGeom>
          <a:noFill/>
        </p:spPr>
        <p:txBody>
          <a:bodyPr wrap="square">
            <a:spAutoFit/>
          </a:bodyPr>
          <a:lstStyle/>
          <a:p>
            <a:pPr algn="l"/>
            <a:r>
              <a:rPr b="1" dirty="0" i="0" lang="en-US">
                <a:solidFill>
                  <a:srgbClr val="505D68"/>
                </a:solidFill>
                <a:effectLst/>
                <a:latin typeface="Ubuntu"/>
              </a:rPr>
              <a:t>4. Pigeon</a:t>
            </a:r>
          </a:p>
        </p:txBody>
      </p:sp>
      <p:sp>
        <p:nvSpPr>
          <p:cNvPr id="23" name="TextBox 22">
            <a:extLst>
              <a:ext uri="{FF2B5EF4-FFF2-40B4-BE49-F238E27FC236}">
                <a16:creationId xmlns:a16="http://schemas.microsoft.com/office/drawing/2014/main" id="{CA0807F5-DD5A-4EB1-9531-74BB08C98A87}"/>
              </a:ext>
            </a:extLst>
          </p:cNvPr>
          <p:cNvSpPr txBox="1"/>
          <p:nvPr/>
        </p:nvSpPr>
        <p:spPr>
          <a:xfrm>
            <a:off x="10306380" y="3039633"/>
            <a:ext cx="1448829" cy="369332"/>
          </a:xfrm>
          <a:prstGeom prst="rect">
            <a:avLst/>
          </a:prstGeom>
          <a:noFill/>
        </p:spPr>
        <p:txBody>
          <a:bodyPr wrap="square">
            <a:spAutoFit/>
          </a:bodyPr>
          <a:lstStyle/>
          <a:p>
            <a:pPr algn="l"/>
            <a:r>
              <a:rPr b="1" dirty="0" i="0" lang="en-US">
                <a:solidFill>
                  <a:srgbClr val="505D68"/>
                </a:solidFill>
                <a:effectLst/>
                <a:latin typeface="Ubuntu"/>
              </a:rPr>
              <a:t>5. </a:t>
            </a:r>
            <a:r>
              <a:rPr b="1" dirty="0" err="1" i="0" lang="en-US">
                <a:solidFill>
                  <a:srgbClr val="505D68"/>
                </a:solidFill>
                <a:effectLst/>
                <a:latin typeface="Ubuntu"/>
              </a:rPr>
              <a:t>RankBrain</a:t>
            </a:r>
            <a:endParaRPr b="1" dirty="0" i="0" lang="en-US">
              <a:solidFill>
                <a:srgbClr val="505D68"/>
              </a:solidFill>
              <a:effectLst/>
              <a:latin typeface="Ubuntu"/>
            </a:endParaRPr>
          </a:p>
        </p:txBody>
      </p:sp>
      <p:sp>
        <p:nvSpPr>
          <p:cNvPr id="14" name="TextBox 13">
            <a:extLst>
              <a:ext uri="{FF2B5EF4-FFF2-40B4-BE49-F238E27FC236}">
                <a16:creationId xmlns:a16="http://schemas.microsoft.com/office/drawing/2014/main" id="{193FE163-1CAA-45B0-A7F7-4D9F010B0E80}"/>
              </a:ext>
            </a:extLst>
          </p:cNvPr>
          <p:cNvSpPr txBox="1"/>
          <p:nvPr/>
        </p:nvSpPr>
        <p:spPr>
          <a:xfrm>
            <a:off x="139576" y="3567989"/>
            <a:ext cx="2102580" cy="2862322"/>
          </a:xfrm>
          <a:prstGeom prst="rect">
            <a:avLst/>
          </a:prstGeom>
          <a:noFill/>
        </p:spPr>
        <p:txBody>
          <a:bodyPr wrap="square">
            <a:spAutoFit/>
          </a:bodyPr>
          <a:lstStyle/>
          <a:p>
            <a:pPr algn="justLow" rtl="1"/>
            <a:r>
              <a:rPr b="0" dirty="0" i="0" lang="fa-IR">
                <a:solidFill>
                  <a:srgbClr val="2D2D2D"/>
                </a:solidFill>
                <a:effectLst/>
                <a:latin typeface="triboon"/>
                <a:cs charset="-78" panose="00000700000000000000" pitchFamily="2" typeface="B Titr"/>
              </a:rPr>
              <a:t>هدف از این الگوریتم پایین آوردن رتبه سایت‌هایی است که محتوای بی‌کیفیت </a:t>
            </a:r>
            <a:r>
              <a:rPr dirty="0" lang="fa-IR">
                <a:solidFill>
                  <a:srgbClr val="2D2D2D"/>
                </a:solidFill>
                <a:latin typeface="triboon"/>
                <a:cs charset="-78" panose="00000700000000000000" pitchFamily="2" typeface="B Titr"/>
              </a:rPr>
              <a:t>دارند</a:t>
            </a:r>
            <a:r>
              <a:rPr dirty="0" lang="en-US">
                <a:solidFill>
                  <a:srgbClr val="2D2D2D"/>
                </a:solidFill>
                <a:latin typeface="triboon"/>
                <a:cs charset="-78" panose="00000700000000000000" pitchFamily="2" typeface="B Titr"/>
              </a:rPr>
              <a:t> </a:t>
            </a:r>
            <a:r>
              <a:rPr dirty="0" lang="fa-IR">
                <a:solidFill>
                  <a:srgbClr val="2D2D2D"/>
                </a:solidFill>
                <a:latin typeface="triboon"/>
                <a:cs charset="-78" panose="00000700000000000000" pitchFamily="2" typeface="B Titr"/>
              </a:rPr>
              <a:t>و همچنین محتوای تکراری یا سرقت ادبی هستند. الگوریتم پاندا همچنین محتواهای کم حجم را شناسایی می‌کند</a:t>
            </a:r>
            <a:endParaRPr dirty="0" lang="en-US">
              <a:solidFill>
                <a:srgbClr val="2D2D2D"/>
              </a:solidFill>
              <a:latin typeface="triboon"/>
              <a:cs charset="-78" panose="00000700000000000000" pitchFamily="2" typeface="B Titr"/>
            </a:endParaRPr>
          </a:p>
        </p:txBody>
      </p:sp>
      <p:sp>
        <p:nvSpPr>
          <p:cNvPr id="16" name="TextBox 15">
            <a:extLst>
              <a:ext uri="{FF2B5EF4-FFF2-40B4-BE49-F238E27FC236}">
                <a16:creationId xmlns:a16="http://schemas.microsoft.com/office/drawing/2014/main" id="{C5FC318D-9B88-4CB0-B102-500E377B3AAB}"/>
              </a:ext>
            </a:extLst>
          </p:cNvPr>
          <p:cNvSpPr txBox="1"/>
          <p:nvPr/>
        </p:nvSpPr>
        <p:spPr>
          <a:xfrm>
            <a:off x="2664147" y="3558356"/>
            <a:ext cx="2102580" cy="2585323"/>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کیفیت لینک‌های داده‌شده به یک صفحه را مشخص کند. می‌تواند به بهبود رتبه‌بندی یک سایت کمک کند یا سایت‌های لینک‌های مخرب و پولی گرفته باشند، را با جریمه مواجه کند.</a:t>
            </a:r>
            <a:endParaRPr dirty="0" lang="en-US">
              <a:solidFill>
                <a:srgbClr val="2D2D2D"/>
              </a:solidFill>
              <a:latin typeface="triboon"/>
              <a:cs charset="-78" panose="00000700000000000000" pitchFamily="2" typeface="B Titr"/>
            </a:endParaRPr>
          </a:p>
        </p:txBody>
      </p:sp>
      <p:sp>
        <p:nvSpPr>
          <p:cNvPr id="18" name="TextBox 17">
            <a:extLst>
              <a:ext uri="{FF2B5EF4-FFF2-40B4-BE49-F238E27FC236}">
                <a16:creationId xmlns:a16="http://schemas.microsoft.com/office/drawing/2014/main" id="{D1A41AFA-ADD1-484F-B7E6-AA8F2AE233DC}"/>
              </a:ext>
            </a:extLst>
          </p:cNvPr>
          <p:cNvSpPr txBox="1"/>
          <p:nvPr/>
        </p:nvSpPr>
        <p:spPr>
          <a:xfrm>
            <a:off x="5188718" y="3573898"/>
            <a:ext cx="2102580" cy="3139321"/>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مرغ مگس خوار با دقت و سرعت بالایی کلمات را بررسی می‌کند و مترادف آن‌ها را تا حد زیادی می‌شناسد. مگس خوار نتایج را به شما نشان می‌دهد، صفحاتی را هم که بیش از حد از کلمات کلیدی استفاده کرده‌اند جریمه می‌کند.</a:t>
            </a:r>
            <a:endParaRPr dirty="0" lang="en-US">
              <a:solidFill>
                <a:srgbClr val="2D2D2D"/>
              </a:solidFill>
              <a:latin typeface="triboon"/>
              <a:cs charset="-78" panose="00000700000000000000" pitchFamily="2" typeface="B Titr"/>
            </a:endParaRPr>
          </a:p>
        </p:txBody>
      </p:sp>
      <p:sp>
        <p:nvSpPr>
          <p:cNvPr id="20" name="TextBox 19">
            <a:extLst>
              <a:ext uri="{FF2B5EF4-FFF2-40B4-BE49-F238E27FC236}">
                <a16:creationId xmlns:a16="http://schemas.microsoft.com/office/drawing/2014/main" id="{EFAD8C39-54F6-4A80-9842-C67F4E35C686}"/>
              </a:ext>
            </a:extLst>
          </p:cNvPr>
          <p:cNvSpPr txBox="1"/>
          <p:nvPr/>
        </p:nvSpPr>
        <p:spPr>
          <a:xfrm>
            <a:off x="7641082" y="3558356"/>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الگوریتم کبوتر بر سئوی محلی تمرکز دارد با این تفاوت که علاوه بر این که بر صفحات نتایج اثرگذار است بر نقشه گوگل نیز توجه ویژه‌ای داشته است و منجر به توانایی گوگل در ارائه نتایج نزدیک به کاربران شده است.</a:t>
            </a:r>
            <a:endParaRPr dirty="0" lang="en-US">
              <a:solidFill>
                <a:srgbClr val="2D2D2D"/>
              </a:solidFill>
              <a:latin typeface="triboon"/>
              <a:cs charset="-78" panose="00000700000000000000" pitchFamily="2" typeface="B Titr"/>
            </a:endParaRPr>
          </a:p>
        </p:txBody>
      </p:sp>
      <p:sp>
        <p:nvSpPr>
          <p:cNvPr id="22" name="TextBox 21">
            <a:extLst>
              <a:ext uri="{FF2B5EF4-FFF2-40B4-BE49-F238E27FC236}">
                <a16:creationId xmlns:a16="http://schemas.microsoft.com/office/drawing/2014/main" id="{364704E3-6061-45D8-993F-5F8EF0F3CB3A}"/>
              </a:ext>
            </a:extLst>
          </p:cNvPr>
          <p:cNvSpPr txBox="1"/>
          <p:nvPr/>
        </p:nvSpPr>
        <p:spPr>
          <a:xfrm>
            <a:off x="9907623" y="3548111"/>
            <a:ext cx="2102580" cy="2862322"/>
          </a:xfrm>
          <a:prstGeom prst="rect">
            <a:avLst/>
          </a:prstGeom>
          <a:noFill/>
        </p:spPr>
        <p:txBody>
          <a:bodyPr wrap="square">
            <a:spAutoFit/>
          </a:bodyPr>
          <a:lstStyle/>
          <a:p>
            <a:pPr algn="justLow" rtl="1"/>
            <a:r>
              <a:rPr dirty="0" lang="fa-IR">
                <a:solidFill>
                  <a:srgbClr val="2D2D2D"/>
                </a:solidFill>
                <a:latin typeface="triboon"/>
                <a:cs charset="-78" panose="00000700000000000000" pitchFamily="2" typeface="B Titr"/>
              </a:rPr>
              <a:t>برای مدیریت عبارت‌های سرچ شده از ماشین یادگیری استفاده کرده است. به این ترتیب می‌تواند معنی کلماتی که نمی‌شناسد را حدس بزند، کلمات با معنای مشابه را پیدا کند و بر اساس آن نتایج مرتبط را ارائه دهد.</a:t>
            </a:r>
            <a:endParaRPr dirty="0" lang="en-US">
              <a:solidFill>
                <a:srgbClr val="2D2D2D"/>
              </a:solidFill>
              <a:latin typeface="triboon"/>
              <a:cs charset="-78" panose="00000700000000000000" pitchFamily="2" typeface="B Titr"/>
            </a:endParaRPr>
          </a:p>
        </p:txBody>
      </p:sp>
    </p:spTree>
    <p:extLst>
      <p:ext uri="{BB962C8B-B14F-4D97-AF65-F5344CB8AC3E}">
        <p14:creationId xmlns:p14="http://schemas.microsoft.com/office/powerpoint/2010/main" val="33088710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2000" spd="slow">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Custom 61">
      <a:dk1>
        <a:srgbClr val="000000"/>
      </a:dk1>
      <a:lt1>
        <a:sysClr val="window" lastClr="FFFFFF"/>
      </a:lt1>
      <a:dk2>
        <a:srgbClr val="5E5E5E"/>
      </a:dk2>
      <a:lt2>
        <a:srgbClr val="DDDDDD"/>
      </a:lt2>
      <a:accent1>
        <a:srgbClr val="418AB3"/>
      </a:accent1>
      <a:accent2>
        <a:srgbClr val="A6B727"/>
      </a:accent2>
      <a:accent3>
        <a:srgbClr val="F69200"/>
      </a:accent3>
      <a:accent4>
        <a:srgbClr val="1EA185"/>
      </a:accent4>
      <a:accent5>
        <a:srgbClr val="FEC306"/>
      </a:accent5>
      <a:accent6>
        <a:srgbClr val="DF5327"/>
      </a:accent6>
      <a:hlink>
        <a:srgbClr val="F59E00"/>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1739</Words>
  <Application>Microsoft Office PowerPoint</Application>
  <PresentationFormat>Widescreen</PresentationFormat>
  <Paragraphs>94</Paragraphs>
  <Slides>27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Calibri Light</vt:lpstr>
      <vt:lpstr>Georgia</vt:lpstr>
      <vt:lpstr>IRANSans</vt:lpstr>
      <vt:lpstr>Open Sans</vt:lpstr>
      <vt:lpstr>triboon</vt:lpstr>
      <vt:lpstr>Ubuntu</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Kavitha</dc:creator>
  <cp:lastModifiedBy>Saeedkiani</cp:lastModifiedBy>
  <cp:revision>21</cp:revision>
  <dcterms:created xsi:type="dcterms:W3CDTF">2020-10-15T04:43:03Z</dcterms:created>
  <dcterms:modified xsi:type="dcterms:W3CDTF">2023-09-12T07:11:08Z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756276</vt:lpwstr>
  </property>
  <property fmtid="{D5CDD505-2E9C-101B-9397-08002B2CF9AE}" name="NXPowerLiteSettings" pid="3">
    <vt:lpwstr>F7000400038000</vt:lpwstr>
  </property>
  <property fmtid="{D5CDD505-2E9C-101B-9397-08002B2CF9AE}" name="NXPowerLiteVersion" pid="4">
    <vt:lpwstr>S10.0.0</vt:lpwstr>
  </property>
</Properties>
</file>